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7"/>
    <p:sldId id="257" r:id="rId28"/>
    <p:sldId id="258" r:id="rId29"/>
    <p:sldId id="259" r:id="rId30"/>
    <p:sldId id="260" r:id="rId31"/>
    <p:sldId id="261" r:id="rId32"/>
    <p:sldId id="262" r:id="rId33"/>
    <p:sldId id="263" r:id="rId34"/>
    <p:sldId id="264" r:id="rId35"/>
    <p:sldId id="265" r:id="rId36"/>
    <p:sldId id="266" r:id="rId37"/>
    <p:sldId id="267" r:id="rId38"/>
    <p:sldId id="268" r:id="rId39"/>
    <p:sldId id="269" r:id="rId40"/>
    <p:sldId id="270" r:id="rId41"/>
    <p:sldId id="271" r:id="rId42"/>
    <p:sldId id="272" r:id="rId43"/>
    <p:sldId id="273" r:id="rId44"/>
    <p:sldId id="274" r:id="rId45"/>
    <p:sldId id="275" r:id="rId46"/>
    <p:sldId id="276" r:id="rId47"/>
    <p:sldId id="277" r:id="rId48"/>
    <p:sldId id="278" r:id="rId49"/>
    <p:sldId id="279" r:id="rId50"/>
    <p:sldId id="280" r:id="rId51"/>
    <p:sldId id="281" r:id="rId52"/>
    <p:sldId id="282" r:id="rId53"/>
    <p:sldId id="283" r:id="rId54"/>
    <p:sldId id="284" r:id="rId55"/>
    <p:sldId id="285" r:id="rId56"/>
    <p:sldId id="286" r:id="rId57"/>
    <p:sldId id="287" r:id="rId58"/>
  </p:sldIdLst>
  <p:sldSz cx="9753600" cy="7315200"/>
  <p:notesSz cx="6858000" cy="9144000"/>
  <p:embeddedFontLst>
    <p:embeddedFont>
      <p:font typeface="Montserrat Classic" charset="1" panose="00000500000000000000"/>
      <p:regular r:id="rId6"/>
    </p:embeddedFont>
    <p:embeddedFont>
      <p:font typeface="Montserrat Classic Bold" charset="1" panose="00000800000000000000"/>
      <p:regular r:id="rId7"/>
    </p:embeddedFont>
    <p:embeddedFont>
      <p:font typeface="Selima" charset="1" panose="02000000000000000000"/>
      <p:regular r:id="rId8"/>
    </p:embeddedFont>
    <p:embeddedFont>
      <p:font typeface="Playlist Script" charset="1" panose="00000000000000000000"/>
      <p:regular r:id="rId9"/>
    </p:embeddedFont>
    <p:embeddedFont>
      <p:font typeface="Glacial Indifference" charset="1" panose="00000000000000000000"/>
      <p:regular r:id="rId10"/>
    </p:embeddedFont>
    <p:embeddedFont>
      <p:font typeface="Glacial Indifference Bold" charset="1" panose="00000800000000000000"/>
      <p:regular r:id="rId11"/>
    </p:embeddedFont>
    <p:embeddedFont>
      <p:font typeface="Glacial Indifference Italics" charset="1" panose="00000000000000000000"/>
      <p:regular r:id="rId12"/>
    </p:embeddedFont>
    <p:embeddedFont>
      <p:font typeface="Glacial Indifference Bold Italics" charset="1" panose="00000800000000000000"/>
      <p:regular r:id="rId13"/>
    </p:embeddedFont>
    <p:embeddedFont>
      <p:font typeface="Great Vibes" charset="1" panose="02000507080000020002"/>
      <p:regular r:id="rId14"/>
    </p:embeddedFont>
    <p:embeddedFont>
      <p:font typeface="Yellowtail" charset="1" panose="02000503000000000000"/>
      <p:regular r:id="rId15"/>
    </p:embeddedFont>
    <p:embeddedFont>
      <p:font typeface="Arimo" charset="1" panose="020B0604020202020204"/>
      <p:regular r:id="rId16"/>
    </p:embeddedFont>
    <p:embeddedFont>
      <p:font typeface="Arimo Bold" charset="1" panose="020B0704020202020204"/>
      <p:regular r:id="rId17"/>
    </p:embeddedFont>
    <p:embeddedFont>
      <p:font typeface="Arimo Italics" charset="1" panose="020B0604020202090204"/>
      <p:regular r:id="rId18"/>
    </p:embeddedFont>
    <p:embeddedFont>
      <p:font typeface="Arimo Bold Italics" charset="1" panose="020B0704020202090204"/>
      <p:regular r:id="rId19"/>
    </p:embeddedFont>
    <p:embeddedFont>
      <p:font typeface="League Spartan" charset="1" panose="00000800000000000000"/>
      <p:regular r:id="rId20"/>
    </p:embeddedFont>
    <p:embeddedFont>
      <p:font typeface="Montserrat Light" charset="1" panose="00000400000000000000"/>
      <p:regular r:id="rId21"/>
    </p:embeddedFont>
    <p:embeddedFont>
      <p:font typeface="Montserrat Light Bold" charset="1" panose="00000800000000000000"/>
      <p:regular r:id="rId22"/>
    </p:embeddedFont>
    <p:embeddedFont>
      <p:font typeface="Montserrat Light Italics" charset="1" panose="00000400000000000000"/>
      <p:regular r:id="rId23"/>
    </p:embeddedFont>
    <p:embeddedFont>
      <p:font typeface="Montserrat Light Bold Italics" charset="1" panose="00000800000000000000"/>
      <p:regular r:id="rId24"/>
    </p:embeddedFont>
    <p:embeddedFont>
      <p:font typeface="Homemade Apple" charset="1" panose="02000000000000000000"/>
      <p:regular r:id="rId25"/>
    </p:embeddedFont>
    <p:embeddedFont>
      <p:font typeface="Anaktoria" charset="1" panose="02020602090805090A03"/>
      <p:regular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slides/slide1.xml" Type="http://schemas.openxmlformats.org/officeDocument/2006/relationships/slide"/><Relationship Id="rId28" Target="slides/slide2.xml" Type="http://schemas.openxmlformats.org/officeDocument/2006/relationships/slide"/><Relationship Id="rId29" Target="slides/slide3.xml" Type="http://schemas.openxmlformats.org/officeDocument/2006/relationships/slide"/><Relationship Id="rId3" Target="viewProps.xml" Type="http://schemas.openxmlformats.org/officeDocument/2006/relationships/viewProps"/><Relationship Id="rId30" Target="slides/slide4.xml" Type="http://schemas.openxmlformats.org/officeDocument/2006/relationships/slide"/><Relationship Id="rId31" Target="slides/slide5.xml" Type="http://schemas.openxmlformats.org/officeDocument/2006/relationships/slide"/><Relationship Id="rId32" Target="slides/slide6.xml" Type="http://schemas.openxmlformats.org/officeDocument/2006/relationships/slide"/><Relationship Id="rId33" Target="slides/slide7.xml" Type="http://schemas.openxmlformats.org/officeDocument/2006/relationships/slide"/><Relationship Id="rId34" Target="slides/slide8.xml" Type="http://schemas.openxmlformats.org/officeDocument/2006/relationships/slide"/><Relationship Id="rId35" Target="slides/slide9.xml" Type="http://schemas.openxmlformats.org/officeDocument/2006/relationships/slide"/><Relationship Id="rId36" Target="slides/slide10.xml" Type="http://schemas.openxmlformats.org/officeDocument/2006/relationships/slide"/><Relationship Id="rId37" Target="slides/slide11.xml" Type="http://schemas.openxmlformats.org/officeDocument/2006/relationships/slide"/><Relationship Id="rId38" Target="slides/slide12.xml" Type="http://schemas.openxmlformats.org/officeDocument/2006/relationships/slide"/><Relationship Id="rId39" Target="slides/slide13.xml" Type="http://schemas.openxmlformats.org/officeDocument/2006/relationships/slide"/><Relationship Id="rId4" Target="theme/theme1.xml" Type="http://schemas.openxmlformats.org/officeDocument/2006/relationships/theme"/><Relationship Id="rId40" Target="slides/slide14.xml" Type="http://schemas.openxmlformats.org/officeDocument/2006/relationships/slide"/><Relationship Id="rId41" Target="slides/slide15.xml" Type="http://schemas.openxmlformats.org/officeDocument/2006/relationships/slide"/><Relationship Id="rId42" Target="slides/slide16.xml" Type="http://schemas.openxmlformats.org/officeDocument/2006/relationships/slide"/><Relationship Id="rId43" Target="slides/slide17.xml" Type="http://schemas.openxmlformats.org/officeDocument/2006/relationships/slide"/><Relationship Id="rId44" Target="slides/slide18.xml" Type="http://schemas.openxmlformats.org/officeDocument/2006/relationships/slide"/><Relationship Id="rId45" Target="slides/slide19.xml" Type="http://schemas.openxmlformats.org/officeDocument/2006/relationships/slide"/><Relationship Id="rId46" Target="slides/slide20.xml" Type="http://schemas.openxmlformats.org/officeDocument/2006/relationships/slide"/><Relationship Id="rId47" Target="slides/slide21.xml" Type="http://schemas.openxmlformats.org/officeDocument/2006/relationships/slide"/><Relationship Id="rId48" Target="slides/slide22.xml" Type="http://schemas.openxmlformats.org/officeDocument/2006/relationships/slide"/><Relationship Id="rId49" Target="slides/slide23.xml" Type="http://schemas.openxmlformats.org/officeDocument/2006/relationships/slide"/><Relationship Id="rId5" Target="tableStyles.xml" Type="http://schemas.openxmlformats.org/officeDocument/2006/relationships/tableStyles"/><Relationship Id="rId50" Target="slides/slide24.xml" Type="http://schemas.openxmlformats.org/officeDocument/2006/relationships/slide"/><Relationship Id="rId51" Target="slides/slide25.xml" Type="http://schemas.openxmlformats.org/officeDocument/2006/relationships/slide"/><Relationship Id="rId52" Target="slides/slide26.xml" Type="http://schemas.openxmlformats.org/officeDocument/2006/relationships/slide"/><Relationship Id="rId53" Target="slides/slide27.xml" Type="http://schemas.openxmlformats.org/officeDocument/2006/relationships/slide"/><Relationship Id="rId54" Target="slides/slide28.xml" Type="http://schemas.openxmlformats.org/officeDocument/2006/relationships/slide"/><Relationship Id="rId55" Target="slides/slide29.xml" Type="http://schemas.openxmlformats.org/officeDocument/2006/relationships/slide"/><Relationship Id="rId56" Target="slides/slide30.xml" Type="http://schemas.openxmlformats.org/officeDocument/2006/relationships/slide"/><Relationship Id="rId57" Target="slides/slide31.xml" Type="http://schemas.openxmlformats.org/officeDocument/2006/relationships/slide"/><Relationship Id="rId58" Target="slides/slide32.xml" Type="http://schemas.openxmlformats.org/officeDocument/2006/relationships/slide"/><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2.png" Type="http://schemas.openxmlformats.org/officeDocument/2006/relationships/image"/><Relationship Id="rId4" Target="../media/image8.png" Type="http://schemas.openxmlformats.org/officeDocument/2006/relationships/image"/><Relationship Id="rId5" Target="../media/image23.png" Type="http://schemas.openxmlformats.org/officeDocument/2006/relationships/image"/><Relationship Id="rId6" Target="../media/image24.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2.png" Type="http://schemas.openxmlformats.org/officeDocument/2006/relationships/image"/><Relationship Id="rId4" Target="../media/image8.png" Type="http://schemas.openxmlformats.org/officeDocument/2006/relationships/image"/><Relationship Id="rId5" Target="../media/image25.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2.png" Type="http://schemas.openxmlformats.org/officeDocument/2006/relationships/image"/><Relationship Id="rId4" Target="../media/image8.png" Type="http://schemas.openxmlformats.org/officeDocument/2006/relationships/image"/><Relationship Id="rId5" Target="../media/image26.png" Type="http://schemas.openxmlformats.org/officeDocument/2006/relationships/image"/><Relationship Id="rId6" Target="../media/image27.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2.png" Type="http://schemas.openxmlformats.org/officeDocument/2006/relationships/image"/><Relationship Id="rId4" Target="../media/image8.png" Type="http://schemas.openxmlformats.org/officeDocument/2006/relationships/image"/><Relationship Id="rId5" Target="../media/image28.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9.png" Type="http://schemas.openxmlformats.org/officeDocument/2006/relationships/image"/><Relationship Id="rId4" Target="../media/image2.png" Type="http://schemas.openxmlformats.org/officeDocument/2006/relationships/image"/><Relationship Id="rId5" Target="../media/image29.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6.png" Type="http://schemas.openxmlformats.org/officeDocument/2006/relationships/image"/><Relationship Id="rId2" Target="../media/image1.png" Type="http://schemas.openxmlformats.org/officeDocument/2006/relationships/image"/><Relationship Id="rId3" Target="../media/image20.png" Type="http://schemas.openxmlformats.org/officeDocument/2006/relationships/image"/><Relationship Id="rId4" Target="../media/image30.png" Type="http://schemas.openxmlformats.org/officeDocument/2006/relationships/image"/><Relationship Id="rId5" Target="../media/image31.png" Type="http://schemas.openxmlformats.org/officeDocument/2006/relationships/image"/><Relationship Id="rId6" Target="../media/image32.png" Type="http://schemas.openxmlformats.org/officeDocument/2006/relationships/image"/><Relationship Id="rId7" Target="../media/image33.png" Type="http://schemas.openxmlformats.org/officeDocument/2006/relationships/image"/><Relationship Id="rId8" Target="../media/image34.png" Type="http://schemas.openxmlformats.org/officeDocument/2006/relationships/image"/><Relationship Id="rId9" Target="../media/image35.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9.png" Type="http://schemas.openxmlformats.org/officeDocument/2006/relationships/image"/><Relationship Id="rId4" Target="../media/image2.png" Type="http://schemas.openxmlformats.org/officeDocument/2006/relationships/image"/><Relationship Id="rId5" Target="../media/image37.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8.png" Type="http://schemas.openxmlformats.org/officeDocument/2006/relationships/image"/><Relationship Id="rId4" Target="../media/image1.png" Type="http://schemas.openxmlformats.org/officeDocument/2006/relationships/image"/><Relationship Id="rId5" Target="../media/image9.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png" Type="http://schemas.openxmlformats.org/officeDocument/2006/relationships/image"/><Relationship Id="rId4" Target="../media/image8.png" Type="http://schemas.openxmlformats.org/officeDocument/2006/relationships/image"/><Relationship Id="rId5" Target="../media/image39.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40.png" Type="http://schemas.openxmlformats.org/officeDocument/2006/relationships/image"/><Relationship Id="rId4" Target="../media/image8.png" Type="http://schemas.openxmlformats.org/officeDocument/2006/relationships/image"/><Relationship Id="rId5" Target="../media/image3.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2.png" Type="http://schemas.openxmlformats.org/officeDocument/2006/relationships/image"/><Relationship Id="rId4" Target="../media/image8.png" Type="http://schemas.openxmlformats.org/officeDocument/2006/relationships/image"/><Relationship Id="rId5" Target="../media/image9.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41.png" Type="http://schemas.openxmlformats.org/officeDocument/2006/relationships/image"/><Relationship Id="rId4" Target="../media/image3.png" Type="http://schemas.openxmlformats.org/officeDocument/2006/relationships/image"/><Relationship Id="rId5" Target="../media/image8.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png" Type="http://schemas.openxmlformats.org/officeDocument/2006/relationships/image"/><Relationship Id="rId4" Target="../media/image8.png" Type="http://schemas.openxmlformats.org/officeDocument/2006/relationships/image"/><Relationship Id="rId5" Target="../media/image42.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43.png" Type="http://schemas.openxmlformats.org/officeDocument/2006/relationships/image"/><Relationship Id="rId4" Target="../media/image8.png" Type="http://schemas.openxmlformats.org/officeDocument/2006/relationships/image"/><Relationship Id="rId5" Target="../media/image3.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png" Type="http://schemas.openxmlformats.org/officeDocument/2006/relationships/image"/><Relationship Id="rId4" Target="../media/image8.png" Type="http://schemas.openxmlformats.org/officeDocument/2006/relationships/image"/><Relationship Id="rId5" Target="../media/image44.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45.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46.png" Type="http://schemas.openxmlformats.org/officeDocument/2006/relationships/image"/><Relationship Id="rId4" Target="../media/image8.png" Type="http://schemas.openxmlformats.org/officeDocument/2006/relationships/image"/><Relationship Id="rId5" Target="../media/image3.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47.png" Type="http://schemas.openxmlformats.org/officeDocument/2006/relationships/image"/><Relationship Id="rId4" Target="../media/image8.png" Type="http://schemas.openxmlformats.org/officeDocument/2006/relationships/image"/><Relationship Id="rId5" Target="../media/image9.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48.png" Type="http://schemas.openxmlformats.org/officeDocument/2006/relationships/image"/><Relationship Id="rId4" Target="../media/image13.png" Type="http://schemas.openxmlformats.org/officeDocument/2006/relationships/image"/><Relationship Id="rId5" Target="../media/image9.pn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49.png" Type="http://schemas.openxmlformats.org/officeDocument/2006/relationships/image"/><Relationship Id="rId4" Target="../media/image9.png" Type="http://schemas.openxmlformats.org/officeDocument/2006/relationships/image"/><Relationship Id="rId5" Target="../media/image13.pn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9.png" Type="http://schemas.openxmlformats.org/officeDocument/2006/relationships/image"/><Relationship Id="rId4" Target="../media/image20.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png" Type="http://schemas.openxmlformats.org/officeDocument/2006/relationships/image"/><Relationship Id="rId4" Target="../media/image8.png" Type="http://schemas.openxmlformats.org/officeDocument/2006/relationships/image"/><Relationship Id="rId5" Target="../media/image12.pn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13.png" Type="http://schemas.openxmlformats.org/officeDocument/2006/relationships/image"/><Relationship Id="rId4" Target="../media/image10.png" Type="http://schemas.openxmlformats.org/officeDocument/2006/relationships/image"/><Relationship Id="rId5" Target="../media/image8.pn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9.png" Type="http://schemas.openxmlformats.org/officeDocument/2006/relationships/image"/><Relationship Id="rId4" Target="../media/image2.png" Type="http://schemas.openxmlformats.org/officeDocument/2006/relationships/image"/><Relationship Id="rId5" Target="../media/image50.pn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3.png" Type="http://schemas.openxmlformats.org/officeDocument/2006/relationships/image"/><Relationship Id="rId4" Target="../media/image2.png" Type="http://schemas.openxmlformats.org/officeDocument/2006/relationships/image"/><Relationship Id="rId5" Target="../media/image14.png" Type="http://schemas.openxmlformats.org/officeDocument/2006/relationships/image"/><Relationship Id="rId6" Target="../media/image15.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16.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17.png" Type="http://schemas.openxmlformats.org/officeDocument/2006/relationships/image"/><Relationship Id="rId4" Target="../media/image9.png" Type="http://schemas.openxmlformats.org/officeDocument/2006/relationships/image"/><Relationship Id="rId5" Target="../media/image8.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8.png" Type="http://schemas.openxmlformats.org/officeDocument/2006/relationships/image"/><Relationship Id="rId4" Target="../media/image11.png" Type="http://schemas.openxmlformats.org/officeDocument/2006/relationships/image"/><Relationship Id="rId5" Target="../media/image18.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19.png" Type="http://schemas.openxmlformats.org/officeDocument/2006/relationships/image"/><Relationship Id="rId4" Target="../media/image20.png" Type="http://schemas.openxmlformats.org/officeDocument/2006/relationships/image"/><Relationship Id="rId5" Target="../media/image13.png" Type="http://schemas.openxmlformats.org/officeDocument/2006/relationships/image"/><Relationship Id="rId6" Target="../media/image21.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13.png" Type="http://schemas.openxmlformats.org/officeDocument/2006/relationships/image"/><Relationship Id="rId4" Target="../media/image10.png" Type="http://schemas.openxmlformats.org/officeDocument/2006/relationships/image"/><Relationship Id="rId5" Target="../media/image8.png" Type="http://schemas.openxmlformats.org/officeDocument/2006/relationships/image"/><Relationship Id="rId6" Target="../media/image22.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2F4F3"/>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1515353">
            <a:off x="-273387" y="1101918"/>
            <a:ext cx="2009813" cy="633091"/>
          </a:xfrm>
          <a:prstGeom prst="rect">
            <a:avLst/>
          </a:prstGeom>
        </p:spPr>
      </p:pic>
      <p:sp>
        <p:nvSpPr>
          <p:cNvPr name="AutoShape 3" id="3"/>
          <p:cNvSpPr/>
          <p:nvPr/>
        </p:nvSpPr>
        <p:spPr>
          <a:xfrm rot="0">
            <a:off x="3884924" y="2579375"/>
            <a:ext cx="5485468" cy="2543698"/>
          </a:xfrm>
          <a:prstGeom prst="rect">
            <a:avLst/>
          </a:prstGeom>
          <a:solidFill>
            <a:srgbClr val="302E2C"/>
          </a:solidFill>
        </p:spPr>
      </p:sp>
      <p:sp>
        <p:nvSpPr>
          <p:cNvPr name="TextBox 4" id="4"/>
          <p:cNvSpPr txBox="true"/>
          <p:nvPr/>
        </p:nvSpPr>
        <p:spPr>
          <a:xfrm rot="0">
            <a:off x="4317046" y="2543970"/>
            <a:ext cx="4421380" cy="2652607"/>
          </a:xfrm>
          <a:prstGeom prst="rect">
            <a:avLst/>
          </a:prstGeom>
        </p:spPr>
        <p:txBody>
          <a:bodyPr anchor="t" rtlCol="false" tIns="0" lIns="0" bIns="0" rIns="0">
            <a:spAutoFit/>
          </a:bodyPr>
          <a:lstStyle/>
          <a:p>
            <a:pPr algn="ctr">
              <a:lnSpc>
                <a:spcPts val="4188"/>
              </a:lnSpc>
            </a:pPr>
            <a:r>
              <a:rPr lang="en-US" sz="3807" spc="190">
                <a:solidFill>
                  <a:srgbClr val="F2F4F3"/>
                </a:solidFill>
                <a:latin typeface="Montserrat Classic Bold"/>
              </a:rPr>
              <a:t>EMOTIONAL INTELLIGENCE </a:t>
            </a:r>
          </a:p>
          <a:p>
            <a:pPr algn="ctr">
              <a:lnSpc>
                <a:spcPts val="4188"/>
              </a:lnSpc>
            </a:pPr>
            <a:r>
              <a:rPr lang="en-US" sz="3807" spc="190">
                <a:solidFill>
                  <a:srgbClr val="F2F4F3"/>
                </a:solidFill>
                <a:latin typeface="Montserrat Classic Bold"/>
              </a:rPr>
              <a:t>VS</a:t>
            </a:r>
          </a:p>
          <a:p>
            <a:pPr algn="ctr">
              <a:lnSpc>
                <a:spcPts val="4188"/>
              </a:lnSpc>
            </a:pPr>
            <a:r>
              <a:rPr lang="en-US" sz="3807" spc="190">
                <a:solidFill>
                  <a:srgbClr val="F2F4F3"/>
                </a:solidFill>
                <a:latin typeface="Montserrat Classic Bold"/>
              </a:rPr>
              <a:t>COGNITIVE INTELLIGENCE</a:t>
            </a:r>
          </a:p>
        </p:txBody>
      </p:sp>
      <p:pic>
        <p:nvPicPr>
          <p:cNvPr name="Picture 5" id="5"/>
          <p:cNvPicPr>
            <a:picLocks noChangeAspect="true"/>
          </p:cNvPicPr>
          <p:nvPr/>
        </p:nvPicPr>
        <p:blipFill>
          <a:blip r:embed="rId3"/>
          <a:srcRect l="0" t="0" r="0" b="0"/>
          <a:stretch>
            <a:fillRect/>
          </a:stretch>
        </p:blipFill>
        <p:spPr>
          <a:xfrm flipH="false" flipV="false" rot="-2537949">
            <a:off x="3286531" y="5451025"/>
            <a:ext cx="2419715" cy="2298730"/>
          </a:xfrm>
          <a:prstGeom prst="rect">
            <a:avLst/>
          </a:prstGeom>
        </p:spPr>
      </p:pic>
      <p:pic>
        <p:nvPicPr>
          <p:cNvPr name="Picture 6" id="6"/>
          <p:cNvPicPr>
            <a:picLocks noChangeAspect="true"/>
          </p:cNvPicPr>
          <p:nvPr/>
        </p:nvPicPr>
        <p:blipFill>
          <a:blip r:embed="rId4"/>
          <a:srcRect l="0" t="0" r="0" b="0"/>
          <a:stretch>
            <a:fillRect/>
          </a:stretch>
        </p:blipFill>
        <p:spPr>
          <a:xfrm flipH="false" flipV="false" rot="-1359798">
            <a:off x="7673730" y="4840986"/>
            <a:ext cx="2452598" cy="662202"/>
          </a:xfrm>
          <a:prstGeom prst="rect">
            <a:avLst/>
          </a:prstGeom>
        </p:spPr>
      </p:pic>
      <p:pic>
        <p:nvPicPr>
          <p:cNvPr name="Picture 7" id="7"/>
          <p:cNvPicPr>
            <a:picLocks noChangeAspect="true"/>
          </p:cNvPicPr>
          <p:nvPr/>
        </p:nvPicPr>
        <p:blipFill>
          <a:blip r:embed="rId5"/>
          <a:srcRect l="0" t="0" r="0" b="0"/>
          <a:stretch>
            <a:fillRect/>
          </a:stretch>
        </p:blipFill>
        <p:spPr>
          <a:xfrm flipH="false" flipV="false" rot="0">
            <a:off x="8667233" y="130890"/>
            <a:ext cx="967499" cy="1287574"/>
          </a:xfrm>
          <a:prstGeom prst="rect">
            <a:avLst/>
          </a:prstGeom>
        </p:spPr>
      </p:pic>
      <p:pic>
        <p:nvPicPr>
          <p:cNvPr name="Picture 8" id="8"/>
          <p:cNvPicPr>
            <a:picLocks noChangeAspect="true"/>
          </p:cNvPicPr>
          <p:nvPr/>
        </p:nvPicPr>
        <p:blipFill>
          <a:blip r:embed="rId6"/>
          <a:srcRect l="0" t="0" r="0" b="0"/>
          <a:stretch>
            <a:fillRect/>
          </a:stretch>
        </p:blipFill>
        <p:spPr>
          <a:xfrm flipH="false" flipV="false" rot="0">
            <a:off x="0" y="3602860"/>
            <a:ext cx="3712340" cy="3712340"/>
          </a:xfrm>
          <a:prstGeom prst="rect">
            <a:avLst/>
          </a:prstGeom>
        </p:spPr>
      </p:pic>
      <p:pic>
        <p:nvPicPr>
          <p:cNvPr name="Picture 9" id="9"/>
          <p:cNvPicPr>
            <a:picLocks noChangeAspect="true"/>
          </p:cNvPicPr>
          <p:nvPr/>
        </p:nvPicPr>
        <p:blipFill>
          <a:blip r:embed="rId7"/>
          <a:srcRect l="0" t="0" r="0" b="0"/>
          <a:stretch>
            <a:fillRect/>
          </a:stretch>
        </p:blipFill>
        <p:spPr>
          <a:xfrm flipH="false" flipV="false" rot="-2100250">
            <a:off x="-1317276" y="68673"/>
            <a:ext cx="8290560" cy="3312032"/>
          </a:xfrm>
          <a:prstGeom prst="rect">
            <a:avLst/>
          </a:prstGeom>
        </p:spPr>
      </p:pic>
      <p:sp>
        <p:nvSpPr>
          <p:cNvPr name="TextBox 10" id="10"/>
          <p:cNvSpPr txBox="true"/>
          <p:nvPr/>
        </p:nvSpPr>
        <p:spPr>
          <a:xfrm rot="0">
            <a:off x="3550525" y="1968834"/>
            <a:ext cx="5740030" cy="489940"/>
          </a:xfrm>
          <a:prstGeom prst="rect">
            <a:avLst/>
          </a:prstGeom>
        </p:spPr>
        <p:txBody>
          <a:bodyPr anchor="t" rtlCol="false" tIns="0" lIns="0" bIns="0" rIns="0">
            <a:spAutoFit/>
          </a:bodyPr>
          <a:lstStyle/>
          <a:p>
            <a:pPr algn="ctr">
              <a:lnSpc>
                <a:spcPts val="3474"/>
              </a:lnSpc>
            </a:pPr>
            <a:r>
              <a:rPr lang="en-US" sz="3657" spc="-36">
                <a:solidFill>
                  <a:srgbClr val="302E2C"/>
                </a:solidFill>
                <a:latin typeface="Yellowtail Bold"/>
              </a:rPr>
              <a:t>Business Communication</a:t>
            </a:r>
          </a:p>
        </p:txBody>
      </p:sp>
      <p:sp>
        <p:nvSpPr>
          <p:cNvPr name="TextBox 11" id="11"/>
          <p:cNvSpPr txBox="true"/>
          <p:nvPr/>
        </p:nvSpPr>
        <p:spPr>
          <a:xfrm rot="0">
            <a:off x="4876800" y="6207732"/>
            <a:ext cx="4876800" cy="799520"/>
          </a:xfrm>
          <a:prstGeom prst="rect">
            <a:avLst/>
          </a:prstGeom>
        </p:spPr>
        <p:txBody>
          <a:bodyPr anchor="t" rtlCol="false" tIns="0" lIns="0" bIns="0" rIns="0">
            <a:spAutoFit/>
          </a:bodyPr>
          <a:lstStyle/>
          <a:p>
            <a:pPr algn="ctr">
              <a:lnSpc>
                <a:spcPts val="2952"/>
              </a:lnSpc>
            </a:pPr>
            <a:r>
              <a:rPr lang="en-US" sz="3107" spc="-31">
                <a:solidFill>
                  <a:srgbClr val="302E2C"/>
                </a:solidFill>
                <a:latin typeface="Yellowtail Bold"/>
              </a:rPr>
              <a:t>Tanishq Verma</a:t>
            </a:r>
          </a:p>
          <a:p>
            <a:pPr algn="ctr">
              <a:lnSpc>
                <a:spcPts val="2952"/>
              </a:lnSpc>
            </a:pPr>
            <a:r>
              <a:rPr lang="en-US" sz="3107" spc="-31">
                <a:solidFill>
                  <a:srgbClr val="302E2C"/>
                </a:solidFill>
                <a:latin typeface="Yellowtail Bold"/>
              </a:rPr>
              <a:t>MBA19049</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2F4F3"/>
        </a:solidFill>
      </p:bgPr>
    </p:bg>
    <p:spTree>
      <p:nvGrpSpPr>
        <p:cNvPr id="1" name=""/>
        <p:cNvGrpSpPr/>
        <p:nvPr/>
      </p:nvGrpSpPr>
      <p:grpSpPr>
        <a:xfrm>
          <a:off x="0" y="0"/>
          <a:ext cx="0" cy="0"/>
          <a:chOff x="0" y="0"/>
          <a:chExt cx="0" cy="0"/>
        </a:xfrm>
      </p:grpSpPr>
      <p:sp>
        <p:nvSpPr>
          <p:cNvPr name="AutoShape 2" id="2"/>
          <p:cNvSpPr/>
          <p:nvPr/>
        </p:nvSpPr>
        <p:spPr>
          <a:xfrm rot="0">
            <a:off x="751840" y="4077734"/>
            <a:ext cx="7305040" cy="2503982"/>
          </a:xfrm>
          <a:prstGeom prst="rect">
            <a:avLst/>
          </a:prstGeom>
          <a:solidFill>
            <a:srgbClr val="302E2C"/>
          </a:solidFill>
        </p:spPr>
      </p:sp>
      <p:pic>
        <p:nvPicPr>
          <p:cNvPr name="Picture 3" id="3"/>
          <p:cNvPicPr>
            <a:picLocks noChangeAspect="true"/>
          </p:cNvPicPr>
          <p:nvPr/>
        </p:nvPicPr>
        <p:blipFill>
          <a:blip r:embed="rId2"/>
          <a:srcRect l="0" t="0" r="0" b="0"/>
          <a:stretch>
            <a:fillRect/>
          </a:stretch>
        </p:blipFill>
        <p:spPr>
          <a:xfrm flipH="false" flipV="false" rot="3102440">
            <a:off x="8220191" y="1369936"/>
            <a:ext cx="1277153" cy="702434"/>
          </a:xfrm>
          <a:prstGeom prst="rect">
            <a:avLst/>
          </a:prstGeom>
        </p:spPr>
      </p:pic>
      <p:pic>
        <p:nvPicPr>
          <p:cNvPr name="Picture 4" id="4"/>
          <p:cNvPicPr>
            <a:picLocks noChangeAspect="true"/>
          </p:cNvPicPr>
          <p:nvPr/>
        </p:nvPicPr>
        <p:blipFill>
          <a:blip r:embed="rId3"/>
          <a:srcRect l="0" t="0" r="0" b="0"/>
          <a:stretch>
            <a:fillRect/>
          </a:stretch>
        </p:blipFill>
        <p:spPr>
          <a:xfrm flipH="false" flipV="false" rot="-3239246">
            <a:off x="-1675762" y="10274"/>
            <a:ext cx="3998223" cy="3798312"/>
          </a:xfrm>
          <a:prstGeom prst="rect">
            <a:avLst/>
          </a:prstGeom>
        </p:spPr>
      </p:pic>
      <p:grpSp>
        <p:nvGrpSpPr>
          <p:cNvPr name="Group 5" id="5"/>
          <p:cNvGrpSpPr/>
          <p:nvPr/>
        </p:nvGrpSpPr>
        <p:grpSpPr>
          <a:xfrm rot="0">
            <a:off x="918781" y="4158150"/>
            <a:ext cx="7005407" cy="2343150"/>
            <a:chOff x="0" y="0"/>
            <a:chExt cx="9340542" cy="3124200"/>
          </a:xfrm>
        </p:grpSpPr>
        <p:sp>
          <p:nvSpPr>
            <p:cNvPr name="TextBox 6" id="6"/>
            <p:cNvSpPr txBox="true"/>
            <p:nvPr/>
          </p:nvSpPr>
          <p:spPr>
            <a:xfrm rot="0">
              <a:off x="0" y="-28575"/>
              <a:ext cx="9340542" cy="675428"/>
            </a:xfrm>
            <a:prstGeom prst="rect">
              <a:avLst/>
            </a:prstGeom>
          </p:spPr>
          <p:txBody>
            <a:bodyPr anchor="t" rtlCol="false" tIns="0" lIns="0" bIns="0" rIns="0">
              <a:spAutoFit/>
            </a:bodyPr>
            <a:lstStyle/>
            <a:p>
              <a:pPr algn="ctr">
                <a:lnSpc>
                  <a:spcPts val="4160"/>
                </a:lnSpc>
              </a:pPr>
              <a:r>
                <a:rPr lang="en-US" sz="3200">
                  <a:solidFill>
                    <a:srgbClr val="F2F4F3"/>
                  </a:solidFill>
                  <a:latin typeface="Montserrat Classic"/>
                </a:rPr>
                <a:t>SELF-AWARENESS</a:t>
              </a:r>
              <a:r>
                <a:rPr lang="en-US" sz="3200">
                  <a:solidFill>
                    <a:srgbClr val="F2F4F3"/>
                  </a:solidFill>
                  <a:latin typeface="Montserrat Classic"/>
                </a:rPr>
                <a:t>  </a:t>
              </a:r>
            </a:p>
          </p:txBody>
        </p:sp>
        <p:sp>
          <p:nvSpPr>
            <p:cNvPr name="TextBox 7" id="7"/>
            <p:cNvSpPr txBox="true"/>
            <p:nvPr/>
          </p:nvSpPr>
          <p:spPr>
            <a:xfrm rot="0">
              <a:off x="0" y="744220"/>
              <a:ext cx="9340542" cy="2379980"/>
            </a:xfrm>
            <a:prstGeom prst="rect">
              <a:avLst/>
            </a:prstGeom>
          </p:spPr>
          <p:txBody>
            <a:bodyPr anchor="t" rtlCol="false" tIns="0" lIns="0" bIns="0" rIns="0">
              <a:spAutoFit/>
            </a:bodyPr>
            <a:lstStyle/>
            <a:p>
              <a:pPr algn="ctr">
                <a:lnSpc>
                  <a:spcPts val="2399"/>
                </a:lnSpc>
              </a:pPr>
              <a:r>
                <a:rPr lang="en-US" sz="1600">
                  <a:solidFill>
                    <a:srgbClr val="F2F4F3"/>
                  </a:solidFill>
                  <a:latin typeface="Montserrat Light"/>
                </a:rPr>
                <a:t>Emotional Self-Awareness, the ability to know yourself and understand your feelings.</a:t>
              </a:r>
            </a:p>
            <a:p>
              <a:pPr algn="ctr">
                <a:lnSpc>
                  <a:spcPts val="2399"/>
                </a:lnSpc>
              </a:pPr>
              <a:r>
                <a:rPr lang="en-US" sz="1600">
                  <a:solidFill>
                    <a:srgbClr val="F2F4F3"/>
                  </a:solidFill>
                  <a:latin typeface="Montserrat Light"/>
                </a:rPr>
                <a:t>Accurate Self-Assessment, understanding your strengths and weaknesses and their effects.</a:t>
              </a:r>
            </a:p>
            <a:p>
              <a:pPr algn="ctr">
                <a:lnSpc>
                  <a:spcPts val="2400"/>
                </a:lnSpc>
              </a:pPr>
              <a:r>
                <a:rPr lang="en-US" sz="1599">
                  <a:solidFill>
                    <a:srgbClr val="F2F4F3"/>
                  </a:solidFill>
                  <a:latin typeface="Montserrat Light"/>
                </a:rPr>
                <a:t>      </a:t>
              </a:r>
              <a:r>
                <a:rPr lang="en-US" sz="1600">
                  <a:solidFill>
                    <a:srgbClr val="F2F4F3"/>
                  </a:solidFill>
                  <a:latin typeface="Montserrat Light"/>
                </a:rPr>
                <a:t>Self-Confidence, having faith in yourself and being willing to put              yourself forward.</a:t>
              </a:r>
            </a:p>
          </p:txBody>
        </p:sp>
      </p:grpSp>
      <p:pic>
        <p:nvPicPr>
          <p:cNvPr name="Picture 8" id="8"/>
          <p:cNvPicPr>
            <a:picLocks noChangeAspect="true"/>
          </p:cNvPicPr>
          <p:nvPr/>
        </p:nvPicPr>
        <p:blipFill>
          <a:blip r:embed="rId4"/>
          <a:srcRect l="0" t="0" r="0" b="0"/>
          <a:stretch>
            <a:fillRect/>
          </a:stretch>
        </p:blipFill>
        <p:spPr>
          <a:xfrm flipH="false" flipV="false" rot="3108035">
            <a:off x="269192" y="6064078"/>
            <a:ext cx="1299179" cy="565143"/>
          </a:xfrm>
          <a:prstGeom prst="rect">
            <a:avLst/>
          </a:prstGeom>
        </p:spPr>
      </p:pic>
      <p:pic>
        <p:nvPicPr>
          <p:cNvPr name="Picture 9" id="9"/>
          <p:cNvPicPr>
            <a:picLocks noChangeAspect="true"/>
          </p:cNvPicPr>
          <p:nvPr/>
        </p:nvPicPr>
        <p:blipFill>
          <a:blip r:embed="rId5"/>
          <a:srcRect l="0" t="0" r="0" b="0"/>
          <a:stretch>
            <a:fillRect/>
          </a:stretch>
        </p:blipFill>
        <p:spPr>
          <a:xfrm flipH="false" flipV="false" rot="0">
            <a:off x="3858044" y="9064"/>
            <a:ext cx="4850423" cy="4068670"/>
          </a:xfrm>
          <a:prstGeom prst="rect">
            <a:avLst/>
          </a:prstGeom>
        </p:spPr>
      </p:pic>
      <p:pic>
        <p:nvPicPr>
          <p:cNvPr name="Picture 10" id="10"/>
          <p:cNvPicPr>
            <a:picLocks noChangeAspect="true"/>
          </p:cNvPicPr>
          <p:nvPr/>
        </p:nvPicPr>
        <p:blipFill>
          <a:blip r:embed="rId6"/>
          <a:srcRect l="0" t="0" r="0" b="0"/>
          <a:stretch>
            <a:fillRect/>
          </a:stretch>
        </p:blipFill>
        <p:spPr>
          <a:xfrm flipH="false" flipV="false" rot="-1746152">
            <a:off x="447866" y="463118"/>
            <a:ext cx="4865496" cy="3381520"/>
          </a:xfrm>
          <a:prstGeom prst="rect">
            <a:avLst/>
          </a:prstGeom>
        </p:spPr>
      </p:pic>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2F4F3"/>
        </a:solidFill>
      </p:bgPr>
    </p:bg>
    <p:spTree>
      <p:nvGrpSpPr>
        <p:cNvPr id="1" name=""/>
        <p:cNvGrpSpPr/>
        <p:nvPr/>
      </p:nvGrpSpPr>
      <p:grpSpPr>
        <a:xfrm>
          <a:off x="0" y="0"/>
          <a:ext cx="0" cy="0"/>
          <a:chOff x="0" y="0"/>
          <a:chExt cx="0" cy="0"/>
        </a:xfrm>
      </p:grpSpPr>
      <p:sp>
        <p:nvSpPr>
          <p:cNvPr name="AutoShape 2" id="2"/>
          <p:cNvSpPr/>
          <p:nvPr/>
        </p:nvSpPr>
        <p:spPr>
          <a:xfrm rot="0">
            <a:off x="751840" y="4077734"/>
            <a:ext cx="8106928" cy="3122498"/>
          </a:xfrm>
          <a:prstGeom prst="rect">
            <a:avLst/>
          </a:prstGeom>
          <a:solidFill>
            <a:srgbClr val="302E2C"/>
          </a:solidFill>
        </p:spPr>
      </p:sp>
      <p:pic>
        <p:nvPicPr>
          <p:cNvPr name="Picture 3" id="3"/>
          <p:cNvPicPr>
            <a:picLocks noChangeAspect="true"/>
          </p:cNvPicPr>
          <p:nvPr/>
        </p:nvPicPr>
        <p:blipFill>
          <a:blip r:embed="rId2"/>
          <a:srcRect l="0" t="0" r="0" b="0"/>
          <a:stretch>
            <a:fillRect/>
          </a:stretch>
        </p:blipFill>
        <p:spPr>
          <a:xfrm flipH="false" flipV="false" rot="3102440">
            <a:off x="8220191" y="1369936"/>
            <a:ext cx="1277153" cy="702434"/>
          </a:xfrm>
          <a:prstGeom prst="rect">
            <a:avLst/>
          </a:prstGeom>
        </p:spPr>
      </p:pic>
      <p:pic>
        <p:nvPicPr>
          <p:cNvPr name="Picture 4" id="4"/>
          <p:cNvPicPr>
            <a:picLocks noChangeAspect="true"/>
          </p:cNvPicPr>
          <p:nvPr/>
        </p:nvPicPr>
        <p:blipFill>
          <a:blip r:embed="rId3"/>
          <a:srcRect l="0" t="0" r="0" b="0"/>
          <a:stretch>
            <a:fillRect/>
          </a:stretch>
        </p:blipFill>
        <p:spPr>
          <a:xfrm flipH="false" flipV="false" rot="-3239246">
            <a:off x="-1675762" y="10274"/>
            <a:ext cx="3998223" cy="3798312"/>
          </a:xfrm>
          <a:prstGeom prst="rect">
            <a:avLst/>
          </a:prstGeom>
        </p:spPr>
      </p:pic>
      <p:grpSp>
        <p:nvGrpSpPr>
          <p:cNvPr name="Group 5" id="5"/>
          <p:cNvGrpSpPr/>
          <p:nvPr/>
        </p:nvGrpSpPr>
        <p:grpSpPr>
          <a:xfrm rot="0">
            <a:off x="1023285" y="4227875"/>
            <a:ext cx="7471088" cy="2822218"/>
            <a:chOff x="0" y="0"/>
            <a:chExt cx="9961451" cy="3762957"/>
          </a:xfrm>
        </p:grpSpPr>
        <p:sp>
          <p:nvSpPr>
            <p:cNvPr name="TextBox 6" id="6"/>
            <p:cNvSpPr txBox="true"/>
            <p:nvPr/>
          </p:nvSpPr>
          <p:spPr>
            <a:xfrm rot="0">
              <a:off x="0" y="-38100"/>
              <a:ext cx="9961451" cy="599494"/>
            </a:xfrm>
            <a:prstGeom prst="rect">
              <a:avLst/>
            </a:prstGeom>
          </p:spPr>
          <p:txBody>
            <a:bodyPr anchor="t" rtlCol="false" tIns="0" lIns="0" bIns="0" rIns="0">
              <a:spAutoFit/>
            </a:bodyPr>
            <a:lstStyle/>
            <a:p>
              <a:pPr algn="ctr">
                <a:lnSpc>
                  <a:spcPts val="3610"/>
                </a:lnSpc>
              </a:pPr>
              <a:r>
                <a:rPr lang="en-US" sz="2777">
                  <a:solidFill>
                    <a:srgbClr val="F2F4F3"/>
                  </a:solidFill>
                  <a:latin typeface="Montserrat Classic"/>
                </a:rPr>
                <a:t>SELF-MANAGEMENT</a:t>
              </a:r>
              <a:r>
                <a:rPr lang="en-US" sz="2777">
                  <a:solidFill>
                    <a:srgbClr val="F2F4F3"/>
                  </a:solidFill>
                  <a:latin typeface="Montserrat Classic"/>
                </a:rPr>
                <a:t>  </a:t>
              </a:r>
            </a:p>
          </p:txBody>
        </p:sp>
        <p:sp>
          <p:nvSpPr>
            <p:cNvPr name="TextBox 7" id="7"/>
            <p:cNvSpPr txBox="true"/>
            <p:nvPr/>
          </p:nvSpPr>
          <p:spPr>
            <a:xfrm rot="0">
              <a:off x="0" y="631338"/>
              <a:ext cx="9961451" cy="3131618"/>
            </a:xfrm>
            <a:prstGeom prst="rect">
              <a:avLst/>
            </a:prstGeom>
          </p:spPr>
          <p:txBody>
            <a:bodyPr anchor="t" rtlCol="false" tIns="0" lIns="0" bIns="0" rIns="0">
              <a:spAutoFit/>
            </a:bodyPr>
            <a:lstStyle/>
            <a:p>
              <a:pPr algn="ctr">
                <a:lnSpc>
                  <a:spcPts val="2082"/>
                </a:lnSpc>
              </a:pPr>
              <a:r>
                <a:rPr lang="en-US" sz="1388">
                  <a:solidFill>
                    <a:srgbClr val="F2F4F3"/>
                  </a:solidFill>
                  <a:latin typeface="Montserrat Light"/>
                </a:rPr>
                <a:t>Emotional Self-Control, an important part of emotional maturity, controlling your feelings and/or expressing them in the appropriate settings is a key skill.</a:t>
              </a:r>
            </a:p>
            <a:p>
              <a:pPr algn="ctr">
                <a:lnSpc>
                  <a:spcPts val="2082"/>
                </a:lnSpc>
              </a:pPr>
              <a:r>
                <a:rPr lang="en-US" sz="1388">
                  <a:solidFill>
                    <a:srgbClr val="F2F4F3"/>
                  </a:solidFill>
                  <a:latin typeface="Montserrat Light"/>
                </a:rPr>
                <a:t>Achievement, i.e. being goal-oriented and being able to work toward your goals.Initiative, being self-motivated, and having the ability to keep working despite setbacks.</a:t>
              </a:r>
            </a:p>
            <a:p>
              <a:pPr algn="ctr">
                <a:lnSpc>
                  <a:spcPts val="2082"/>
                </a:lnSpc>
              </a:pPr>
              <a:r>
                <a:rPr lang="en-US" sz="1388">
                  <a:solidFill>
                    <a:srgbClr val="F2F4F3"/>
                  </a:solidFill>
                  <a:latin typeface="Montserrat Light"/>
                </a:rPr>
                <a:t>Transparency, being honest and open, interacting with integrity and being trustworthy.</a:t>
              </a:r>
            </a:p>
            <a:p>
              <a:pPr algn="ctr">
                <a:lnSpc>
                  <a:spcPts val="2082"/>
                </a:lnSpc>
              </a:pPr>
              <a:r>
                <a:rPr lang="en-US" sz="1388">
                  <a:solidFill>
                    <a:srgbClr val="F2F4F3"/>
                  </a:solidFill>
                  <a:latin typeface="Montserrat Light"/>
                </a:rPr>
                <a:t>Adaptability, showing resilience and the ability to change course when necessary.</a:t>
              </a:r>
            </a:p>
            <a:p>
              <a:pPr algn="ctr">
                <a:lnSpc>
                  <a:spcPts val="2082"/>
                </a:lnSpc>
              </a:pPr>
              <a:r>
                <a:rPr lang="en-US" sz="1388">
                  <a:solidFill>
                    <a:srgbClr val="F2F4F3"/>
                  </a:solidFill>
                  <a:latin typeface="Montserrat Light"/>
                </a:rPr>
                <a:t>Optimism, having a positive outlook, hoping for the best and preparing for success.</a:t>
              </a:r>
            </a:p>
          </p:txBody>
        </p:sp>
      </p:grpSp>
      <p:pic>
        <p:nvPicPr>
          <p:cNvPr name="Picture 8" id="8"/>
          <p:cNvPicPr>
            <a:picLocks noChangeAspect="true"/>
          </p:cNvPicPr>
          <p:nvPr/>
        </p:nvPicPr>
        <p:blipFill>
          <a:blip r:embed="rId4"/>
          <a:srcRect l="0" t="0" r="0" b="0"/>
          <a:stretch>
            <a:fillRect/>
          </a:stretch>
        </p:blipFill>
        <p:spPr>
          <a:xfrm flipH="false" flipV="false" rot="3108035">
            <a:off x="269192" y="6064078"/>
            <a:ext cx="1299179" cy="565143"/>
          </a:xfrm>
          <a:prstGeom prst="rect">
            <a:avLst/>
          </a:prstGeom>
        </p:spPr>
      </p:pic>
      <p:pic>
        <p:nvPicPr>
          <p:cNvPr name="Picture 9" id="9"/>
          <p:cNvPicPr>
            <a:picLocks noChangeAspect="true"/>
          </p:cNvPicPr>
          <p:nvPr/>
        </p:nvPicPr>
        <p:blipFill>
          <a:blip r:embed="rId5"/>
          <a:srcRect l="0" t="0" r="0" b="0"/>
          <a:stretch>
            <a:fillRect/>
          </a:stretch>
        </p:blipFill>
        <p:spPr>
          <a:xfrm flipH="false" flipV="false" rot="0">
            <a:off x="731520" y="24631"/>
            <a:ext cx="8290560" cy="4084588"/>
          </a:xfrm>
          <a:prstGeom prst="rect">
            <a:avLst/>
          </a:prstGeom>
        </p:spPr>
      </p:pic>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2F4F3"/>
        </a:solidFill>
      </p:bgPr>
    </p:bg>
    <p:spTree>
      <p:nvGrpSpPr>
        <p:cNvPr id="1" name=""/>
        <p:cNvGrpSpPr/>
        <p:nvPr/>
      </p:nvGrpSpPr>
      <p:grpSpPr>
        <a:xfrm>
          <a:off x="0" y="0"/>
          <a:ext cx="0" cy="0"/>
          <a:chOff x="0" y="0"/>
          <a:chExt cx="0" cy="0"/>
        </a:xfrm>
      </p:grpSpPr>
      <p:sp>
        <p:nvSpPr>
          <p:cNvPr name="AutoShape 2" id="2"/>
          <p:cNvSpPr/>
          <p:nvPr/>
        </p:nvSpPr>
        <p:spPr>
          <a:xfrm rot="0">
            <a:off x="751840" y="3953639"/>
            <a:ext cx="8017353" cy="3017994"/>
          </a:xfrm>
          <a:prstGeom prst="rect">
            <a:avLst/>
          </a:prstGeom>
          <a:solidFill>
            <a:srgbClr val="302E2C"/>
          </a:solidFill>
        </p:spPr>
      </p:sp>
      <p:pic>
        <p:nvPicPr>
          <p:cNvPr name="Picture 3" id="3"/>
          <p:cNvPicPr>
            <a:picLocks noChangeAspect="true"/>
          </p:cNvPicPr>
          <p:nvPr/>
        </p:nvPicPr>
        <p:blipFill>
          <a:blip r:embed="rId2"/>
          <a:srcRect l="0" t="0" r="0" b="0"/>
          <a:stretch>
            <a:fillRect/>
          </a:stretch>
        </p:blipFill>
        <p:spPr>
          <a:xfrm flipH="false" flipV="false" rot="3102440">
            <a:off x="7996254" y="3863108"/>
            <a:ext cx="1277153" cy="702434"/>
          </a:xfrm>
          <a:prstGeom prst="rect">
            <a:avLst/>
          </a:prstGeom>
        </p:spPr>
      </p:pic>
      <p:pic>
        <p:nvPicPr>
          <p:cNvPr name="Picture 4" id="4"/>
          <p:cNvPicPr>
            <a:picLocks noChangeAspect="true"/>
          </p:cNvPicPr>
          <p:nvPr/>
        </p:nvPicPr>
        <p:blipFill>
          <a:blip r:embed="rId3"/>
          <a:srcRect l="0" t="0" r="0" b="0"/>
          <a:stretch>
            <a:fillRect/>
          </a:stretch>
        </p:blipFill>
        <p:spPr>
          <a:xfrm flipH="false" flipV="false" rot="-3239246">
            <a:off x="-1675762" y="10274"/>
            <a:ext cx="3998223" cy="3798312"/>
          </a:xfrm>
          <a:prstGeom prst="rect">
            <a:avLst/>
          </a:prstGeom>
        </p:spPr>
      </p:pic>
      <p:grpSp>
        <p:nvGrpSpPr>
          <p:cNvPr name="Group 5" id="5"/>
          <p:cNvGrpSpPr/>
          <p:nvPr/>
        </p:nvGrpSpPr>
        <p:grpSpPr>
          <a:xfrm rot="0">
            <a:off x="918781" y="4403246"/>
            <a:ext cx="7575592" cy="2062029"/>
            <a:chOff x="0" y="0"/>
            <a:chExt cx="10100790" cy="2749372"/>
          </a:xfrm>
        </p:grpSpPr>
        <p:sp>
          <p:nvSpPr>
            <p:cNvPr name="TextBox 6" id="6"/>
            <p:cNvSpPr txBox="true"/>
            <p:nvPr/>
          </p:nvSpPr>
          <p:spPr>
            <a:xfrm rot="0">
              <a:off x="0" y="-28575"/>
              <a:ext cx="10100790" cy="597822"/>
            </a:xfrm>
            <a:prstGeom prst="rect">
              <a:avLst/>
            </a:prstGeom>
          </p:spPr>
          <p:txBody>
            <a:bodyPr anchor="t" rtlCol="false" tIns="0" lIns="0" bIns="0" rIns="0">
              <a:spAutoFit/>
            </a:bodyPr>
            <a:lstStyle/>
            <a:p>
              <a:pPr algn="ctr">
                <a:lnSpc>
                  <a:spcPts val="3660"/>
                </a:lnSpc>
              </a:pPr>
              <a:r>
                <a:rPr lang="en-US" sz="2816">
                  <a:solidFill>
                    <a:srgbClr val="F2F4F3"/>
                  </a:solidFill>
                  <a:latin typeface="Montserrat Classic"/>
                </a:rPr>
                <a:t>SOCIAL AWARENESS</a:t>
              </a:r>
            </a:p>
          </p:txBody>
        </p:sp>
        <p:sp>
          <p:nvSpPr>
            <p:cNvPr name="TextBox 7" id="7"/>
            <p:cNvSpPr txBox="true"/>
            <p:nvPr/>
          </p:nvSpPr>
          <p:spPr>
            <a:xfrm rot="0">
              <a:off x="0" y="640836"/>
              <a:ext cx="10100790" cy="2108537"/>
            </a:xfrm>
            <a:prstGeom prst="rect">
              <a:avLst/>
            </a:prstGeom>
          </p:spPr>
          <p:txBody>
            <a:bodyPr anchor="t" rtlCol="false" tIns="0" lIns="0" bIns="0" rIns="0">
              <a:spAutoFit/>
            </a:bodyPr>
            <a:lstStyle/>
            <a:p>
              <a:pPr algn="ctr">
                <a:lnSpc>
                  <a:spcPts val="2112"/>
                </a:lnSpc>
              </a:pPr>
              <a:r>
                <a:rPr lang="en-US" sz="1408">
                  <a:solidFill>
                    <a:srgbClr val="F2F4F3"/>
                  </a:solidFill>
                  <a:latin typeface="Montserrat Light"/>
                </a:rPr>
                <a:t>Empathy, one of the pillars of the ability to form connections with others, understanding and acknowledging others’ emotions.</a:t>
              </a:r>
            </a:p>
            <a:p>
              <a:pPr algn="ctr">
                <a:lnSpc>
                  <a:spcPts val="2112"/>
                </a:lnSpc>
              </a:pPr>
              <a:r>
                <a:rPr lang="en-US" sz="1408">
                  <a:solidFill>
                    <a:srgbClr val="F2F4F3"/>
                  </a:solidFill>
                  <a:latin typeface="Montserrat Light"/>
                </a:rPr>
                <a:t>Service Orientation, being helpful, contributing to the group effort, and displaying good listening skills.</a:t>
              </a:r>
            </a:p>
            <a:p>
              <a:pPr algn="ctr">
                <a:lnSpc>
                  <a:spcPts val="2112"/>
                </a:lnSpc>
              </a:pPr>
              <a:r>
                <a:rPr lang="en-US" sz="1408">
                  <a:solidFill>
                    <a:srgbClr val="F2F4F3"/>
                  </a:solidFill>
                  <a:latin typeface="Montserrat Light"/>
                </a:rPr>
                <a:t>Organizational Awareness, the ability to explain yourself well and be aware of how you are being understood, as well as sensing the level of comprehension of your audience.</a:t>
              </a:r>
            </a:p>
          </p:txBody>
        </p:sp>
      </p:grpSp>
      <p:pic>
        <p:nvPicPr>
          <p:cNvPr name="Picture 8" id="8"/>
          <p:cNvPicPr>
            <a:picLocks noChangeAspect="true"/>
          </p:cNvPicPr>
          <p:nvPr/>
        </p:nvPicPr>
        <p:blipFill>
          <a:blip r:embed="rId4"/>
          <a:srcRect l="0" t="0" r="0" b="0"/>
          <a:stretch>
            <a:fillRect/>
          </a:stretch>
        </p:blipFill>
        <p:spPr>
          <a:xfrm flipH="false" flipV="false" rot="3108035">
            <a:off x="269192" y="6064078"/>
            <a:ext cx="1299179" cy="565143"/>
          </a:xfrm>
          <a:prstGeom prst="rect">
            <a:avLst/>
          </a:prstGeom>
        </p:spPr>
      </p:pic>
      <p:pic>
        <p:nvPicPr>
          <p:cNvPr name="Picture 9" id="9"/>
          <p:cNvPicPr>
            <a:picLocks noChangeAspect="true"/>
          </p:cNvPicPr>
          <p:nvPr/>
        </p:nvPicPr>
        <p:blipFill>
          <a:blip r:embed="rId5"/>
          <a:srcRect l="0" t="0" r="0" b="0"/>
          <a:stretch>
            <a:fillRect/>
          </a:stretch>
        </p:blipFill>
        <p:spPr>
          <a:xfrm flipH="false" flipV="false" rot="0">
            <a:off x="2143867" y="119424"/>
            <a:ext cx="2971800" cy="2926080"/>
          </a:xfrm>
          <a:prstGeom prst="rect">
            <a:avLst/>
          </a:prstGeom>
        </p:spPr>
      </p:pic>
      <p:pic>
        <p:nvPicPr>
          <p:cNvPr name="Picture 10" id="10"/>
          <p:cNvPicPr>
            <a:picLocks noChangeAspect="true"/>
          </p:cNvPicPr>
          <p:nvPr/>
        </p:nvPicPr>
        <p:blipFill>
          <a:blip r:embed="rId6"/>
          <a:srcRect l="0" t="0" r="0" b="0"/>
          <a:stretch>
            <a:fillRect/>
          </a:stretch>
        </p:blipFill>
        <p:spPr>
          <a:xfrm flipH="false" flipV="false" rot="0">
            <a:off x="5115667" y="140342"/>
            <a:ext cx="3538176" cy="3538176"/>
          </a:xfrm>
          <a:prstGeom prst="rect">
            <a:avLst/>
          </a:prstGeom>
        </p:spPr>
      </p:pic>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2F4F3"/>
        </a:solidFill>
      </p:bgPr>
    </p:bg>
    <p:spTree>
      <p:nvGrpSpPr>
        <p:cNvPr id="1" name=""/>
        <p:cNvGrpSpPr/>
        <p:nvPr/>
      </p:nvGrpSpPr>
      <p:grpSpPr>
        <a:xfrm>
          <a:off x="0" y="0"/>
          <a:ext cx="0" cy="0"/>
          <a:chOff x="0" y="0"/>
          <a:chExt cx="0" cy="0"/>
        </a:xfrm>
      </p:grpSpPr>
      <p:sp>
        <p:nvSpPr>
          <p:cNvPr name="AutoShape 2" id="2"/>
          <p:cNvSpPr/>
          <p:nvPr/>
        </p:nvSpPr>
        <p:spPr>
          <a:xfrm rot="0">
            <a:off x="751840" y="3953639"/>
            <a:ext cx="8017353" cy="3017994"/>
          </a:xfrm>
          <a:prstGeom prst="rect">
            <a:avLst/>
          </a:prstGeom>
          <a:solidFill>
            <a:srgbClr val="302E2C"/>
          </a:solidFill>
        </p:spPr>
      </p:sp>
      <p:pic>
        <p:nvPicPr>
          <p:cNvPr name="Picture 3" id="3"/>
          <p:cNvPicPr>
            <a:picLocks noChangeAspect="true"/>
          </p:cNvPicPr>
          <p:nvPr/>
        </p:nvPicPr>
        <p:blipFill>
          <a:blip r:embed="rId2"/>
          <a:srcRect l="0" t="0" r="0" b="0"/>
          <a:stretch>
            <a:fillRect/>
          </a:stretch>
        </p:blipFill>
        <p:spPr>
          <a:xfrm flipH="false" flipV="false" rot="3102440">
            <a:off x="7996254" y="3863108"/>
            <a:ext cx="1277153" cy="702434"/>
          </a:xfrm>
          <a:prstGeom prst="rect">
            <a:avLst/>
          </a:prstGeom>
        </p:spPr>
      </p:pic>
      <p:pic>
        <p:nvPicPr>
          <p:cNvPr name="Picture 4" id="4"/>
          <p:cNvPicPr>
            <a:picLocks noChangeAspect="true"/>
          </p:cNvPicPr>
          <p:nvPr/>
        </p:nvPicPr>
        <p:blipFill>
          <a:blip r:embed="rId3"/>
          <a:srcRect l="0" t="0" r="0" b="0"/>
          <a:stretch>
            <a:fillRect/>
          </a:stretch>
        </p:blipFill>
        <p:spPr>
          <a:xfrm flipH="false" flipV="false" rot="-3239246">
            <a:off x="-1675762" y="10274"/>
            <a:ext cx="3998223" cy="3798312"/>
          </a:xfrm>
          <a:prstGeom prst="rect">
            <a:avLst/>
          </a:prstGeom>
        </p:spPr>
      </p:pic>
      <p:grpSp>
        <p:nvGrpSpPr>
          <p:cNvPr name="Group 5" id="5"/>
          <p:cNvGrpSpPr/>
          <p:nvPr/>
        </p:nvGrpSpPr>
        <p:grpSpPr>
          <a:xfrm rot="0">
            <a:off x="972720" y="4165066"/>
            <a:ext cx="7575592" cy="2595139"/>
            <a:chOff x="0" y="0"/>
            <a:chExt cx="10100790" cy="3460186"/>
          </a:xfrm>
        </p:grpSpPr>
        <p:sp>
          <p:nvSpPr>
            <p:cNvPr name="TextBox 6" id="6"/>
            <p:cNvSpPr txBox="true"/>
            <p:nvPr/>
          </p:nvSpPr>
          <p:spPr>
            <a:xfrm rot="0">
              <a:off x="0" y="-28575"/>
              <a:ext cx="10100790" cy="597822"/>
            </a:xfrm>
            <a:prstGeom prst="rect">
              <a:avLst/>
            </a:prstGeom>
          </p:spPr>
          <p:txBody>
            <a:bodyPr anchor="t" rtlCol="false" tIns="0" lIns="0" bIns="0" rIns="0">
              <a:spAutoFit/>
            </a:bodyPr>
            <a:lstStyle/>
            <a:p>
              <a:pPr algn="ctr">
                <a:lnSpc>
                  <a:spcPts val="3660"/>
                </a:lnSpc>
              </a:pPr>
              <a:r>
                <a:rPr lang="en-US" sz="2816">
                  <a:solidFill>
                    <a:srgbClr val="F2F4F3"/>
                  </a:solidFill>
                  <a:latin typeface="Montserrat Classic"/>
                </a:rPr>
                <a:t>RELATIONSHIP MANAGEMENT</a:t>
              </a:r>
            </a:p>
          </p:txBody>
        </p:sp>
        <p:sp>
          <p:nvSpPr>
            <p:cNvPr name="TextBox 7" id="7"/>
            <p:cNvSpPr txBox="true"/>
            <p:nvPr/>
          </p:nvSpPr>
          <p:spPr>
            <a:xfrm rot="0">
              <a:off x="0" y="640836"/>
              <a:ext cx="10100790" cy="2819350"/>
            </a:xfrm>
            <a:prstGeom prst="rect">
              <a:avLst/>
            </a:prstGeom>
          </p:spPr>
          <p:txBody>
            <a:bodyPr anchor="t" rtlCol="false" tIns="0" lIns="0" bIns="0" rIns="0">
              <a:spAutoFit/>
            </a:bodyPr>
            <a:lstStyle/>
            <a:p>
              <a:pPr algn="ctr">
                <a:lnSpc>
                  <a:spcPts val="2112"/>
                </a:lnSpc>
              </a:pPr>
              <a:r>
                <a:rPr lang="en-US" sz="1408">
                  <a:solidFill>
                    <a:srgbClr val="F2F4F3"/>
                  </a:solidFill>
                  <a:latin typeface="Montserrat Light"/>
                </a:rPr>
                <a:t>Inspirational Leadership, like being a good mentor, role model, and authority figure.</a:t>
              </a:r>
            </a:p>
            <a:p>
              <a:pPr algn="ctr">
                <a:lnSpc>
                  <a:spcPts val="2112"/>
                </a:lnSpc>
              </a:pPr>
              <a:r>
                <a:rPr lang="en-US" sz="1408">
                  <a:solidFill>
                    <a:srgbClr val="F2F4F3"/>
                  </a:solidFill>
                  <a:latin typeface="Montserrat Light"/>
                </a:rPr>
                <a:t>Influence, articulating points in persuasive, clear ways that effectively motivate others.</a:t>
              </a:r>
            </a:p>
            <a:p>
              <a:pPr algn="ctr">
                <a:lnSpc>
                  <a:spcPts val="2112"/>
                </a:lnSpc>
              </a:pPr>
              <a:r>
                <a:rPr lang="en-US" sz="1408">
                  <a:solidFill>
                    <a:srgbClr val="F2F4F3"/>
                  </a:solidFill>
                  <a:latin typeface="Montserrat Light"/>
                </a:rPr>
                <a:t>Conflict Management, having the skills to improve relationships, negotiate, and lead. The ability to settle disputes, differences of opinion, and misunderstandings.</a:t>
              </a:r>
            </a:p>
            <a:p>
              <a:pPr algn="ctr">
                <a:lnSpc>
                  <a:spcPts val="2112"/>
                </a:lnSpc>
              </a:pPr>
              <a:r>
                <a:rPr lang="en-US" sz="1408">
                  <a:solidFill>
                    <a:srgbClr val="F2F4F3"/>
                  </a:solidFill>
                  <a:latin typeface="Montserrat Light"/>
                </a:rPr>
                <a:t>Change Catalyst, recognizing and supporting the need for change, and making it happen.</a:t>
              </a:r>
            </a:p>
            <a:p>
              <a:pPr algn="ctr">
                <a:lnSpc>
                  <a:spcPts val="2112"/>
                </a:lnSpc>
              </a:pPr>
              <a:r>
                <a:rPr lang="en-US" sz="1408">
                  <a:solidFill>
                    <a:srgbClr val="F2F4F3"/>
                  </a:solidFill>
                  <a:latin typeface="Montserrat Light"/>
                </a:rPr>
                <a:t>Developing others, helping others build their skills and knowledge.</a:t>
              </a:r>
            </a:p>
            <a:p>
              <a:pPr algn="ctr">
                <a:lnSpc>
                  <a:spcPts val="2112"/>
                </a:lnSpc>
              </a:pPr>
              <a:r>
                <a:rPr lang="en-US" sz="1408">
                  <a:solidFill>
                    <a:srgbClr val="F2F4F3"/>
                  </a:solidFill>
                  <a:latin typeface="Montserrat Light"/>
                </a:rPr>
                <a:t>Teamwork and Collaboration, working with others in an effective manner.</a:t>
              </a:r>
            </a:p>
          </p:txBody>
        </p:sp>
      </p:grpSp>
      <p:pic>
        <p:nvPicPr>
          <p:cNvPr name="Picture 8" id="8"/>
          <p:cNvPicPr>
            <a:picLocks noChangeAspect="true"/>
          </p:cNvPicPr>
          <p:nvPr/>
        </p:nvPicPr>
        <p:blipFill>
          <a:blip r:embed="rId4"/>
          <a:srcRect l="0" t="0" r="0" b="0"/>
          <a:stretch>
            <a:fillRect/>
          </a:stretch>
        </p:blipFill>
        <p:spPr>
          <a:xfrm flipH="false" flipV="false" rot="3108035">
            <a:off x="269192" y="6064078"/>
            <a:ext cx="1299179" cy="565143"/>
          </a:xfrm>
          <a:prstGeom prst="rect">
            <a:avLst/>
          </a:prstGeom>
        </p:spPr>
      </p:pic>
      <p:pic>
        <p:nvPicPr>
          <p:cNvPr name="Picture 9" id="9"/>
          <p:cNvPicPr>
            <a:picLocks noChangeAspect="true"/>
          </p:cNvPicPr>
          <p:nvPr/>
        </p:nvPicPr>
        <p:blipFill>
          <a:blip r:embed="rId5"/>
          <a:srcRect l="0" t="0" r="0" b="0"/>
          <a:stretch>
            <a:fillRect/>
          </a:stretch>
        </p:blipFill>
        <p:spPr>
          <a:xfrm flipH="false" flipV="false" rot="0">
            <a:off x="2687803" y="122101"/>
            <a:ext cx="4700779" cy="4092224"/>
          </a:xfrm>
          <a:prstGeom prst="rect">
            <a:avLst/>
          </a:prstGeom>
        </p:spPr>
      </p:pic>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2579867">
            <a:off x="7080616" y="1120322"/>
            <a:ext cx="1982782" cy="624576"/>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3009026">
            <a:off x="1586140" y="6214426"/>
            <a:ext cx="1641127" cy="738507"/>
          </a:xfrm>
          <a:prstGeom prst="rect">
            <a:avLst/>
          </a:prstGeom>
        </p:spPr>
      </p:pic>
      <p:pic>
        <p:nvPicPr>
          <p:cNvPr name="Picture 4" id="4"/>
          <p:cNvPicPr>
            <a:picLocks noChangeAspect="true"/>
          </p:cNvPicPr>
          <p:nvPr/>
        </p:nvPicPr>
        <p:blipFill>
          <a:blip r:embed="rId4"/>
          <a:srcRect l="0" t="0" r="0" b="0"/>
          <a:stretch>
            <a:fillRect/>
          </a:stretch>
        </p:blipFill>
        <p:spPr>
          <a:xfrm flipH="false" flipV="false" rot="0">
            <a:off x="8007848" y="4924550"/>
            <a:ext cx="2004427" cy="1904206"/>
          </a:xfrm>
          <a:prstGeom prst="rect">
            <a:avLst/>
          </a:prstGeom>
        </p:spPr>
      </p:pic>
      <p:pic>
        <p:nvPicPr>
          <p:cNvPr name="Picture 5" id="5"/>
          <p:cNvPicPr>
            <a:picLocks noChangeAspect="true"/>
          </p:cNvPicPr>
          <p:nvPr/>
        </p:nvPicPr>
        <p:blipFill>
          <a:blip r:embed="rId4"/>
          <a:srcRect l="0" t="0" r="0" b="0"/>
          <a:stretch>
            <a:fillRect/>
          </a:stretch>
        </p:blipFill>
        <p:spPr>
          <a:xfrm flipH="false" flipV="false" rot="4019945">
            <a:off x="-441408" y="-277089"/>
            <a:ext cx="2625041" cy="2493789"/>
          </a:xfrm>
          <a:prstGeom prst="rect">
            <a:avLst/>
          </a:prstGeom>
        </p:spPr>
      </p:pic>
      <p:pic>
        <p:nvPicPr>
          <p:cNvPr name="Picture 6" id="6"/>
          <p:cNvPicPr>
            <a:picLocks noChangeAspect="true"/>
          </p:cNvPicPr>
          <p:nvPr/>
        </p:nvPicPr>
        <p:blipFill>
          <a:blip r:embed="rId5"/>
          <a:srcRect l="0" t="0" r="0" b="0"/>
          <a:stretch>
            <a:fillRect/>
          </a:stretch>
        </p:blipFill>
        <p:spPr>
          <a:xfrm flipH="false" flipV="false" rot="0">
            <a:off x="1851024" y="731520"/>
            <a:ext cx="6051552" cy="5852160"/>
          </a:xfrm>
          <a:prstGeom prst="rect">
            <a:avLst/>
          </a:prstGeom>
        </p:spPr>
      </p:pic>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302E2C"/>
        </a:solidFill>
      </p:bgPr>
    </p:bg>
    <p:spTree>
      <p:nvGrpSpPr>
        <p:cNvPr id="1" name=""/>
        <p:cNvGrpSpPr/>
        <p:nvPr/>
      </p:nvGrpSpPr>
      <p:grpSpPr>
        <a:xfrm>
          <a:off x="0" y="0"/>
          <a:ext cx="0" cy="0"/>
          <a:chOff x="0" y="0"/>
          <a:chExt cx="0" cy="0"/>
        </a:xfrm>
      </p:grpSpPr>
      <p:sp>
        <p:nvSpPr>
          <p:cNvPr name="AutoShape 2" id="2"/>
          <p:cNvSpPr/>
          <p:nvPr/>
        </p:nvSpPr>
        <p:spPr>
          <a:xfrm rot="0">
            <a:off x="548640" y="1757218"/>
            <a:ext cx="8473440" cy="5057669"/>
          </a:xfrm>
          <a:prstGeom prst="rect">
            <a:avLst/>
          </a:prstGeom>
          <a:solidFill>
            <a:srgbClr val="F2F4F3"/>
          </a:solidFill>
        </p:spPr>
      </p:sp>
      <p:pic>
        <p:nvPicPr>
          <p:cNvPr name="Picture 3" id="3"/>
          <p:cNvPicPr>
            <a:picLocks noChangeAspect="true"/>
          </p:cNvPicPr>
          <p:nvPr/>
        </p:nvPicPr>
        <p:blipFill>
          <a:blip r:embed="rId2"/>
          <a:srcRect l="0" t="10364" r="0" b="0"/>
          <a:stretch>
            <a:fillRect/>
          </a:stretch>
        </p:blipFill>
        <p:spPr>
          <a:xfrm flipH="false" flipV="false" rot="3187474">
            <a:off x="8176941" y="1524665"/>
            <a:ext cx="1647256" cy="465105"/>
          </a:xfrm>
          <a:prstGeom prst="rect">
            <a:avLst/>
          </a:prstGeom>
        </p:spPr>
      </p:pic>
      <p:pic>
        <p:nvPicPr>
          <p:cNvPr name="Picture 4" id="4"/>
          <p:cNvPicPr>
            <a:picLocks noChangeAspect="true"/>
          </p:cNvPicPr>
          <p:nvPr/>
        </p:nvPicPr>
        <p:blipFill>
          <a:blip r:embed="rId3"/>
          <a:srcRect l="0" t="0" r="0" b="0"/>
          <a:stretch>
            <a:fillRect/>
          </a:stretch>
        </p:blipFill>
        <p:spPr>
          <a:xfrm flipH="false" flipV="false" rot="2700000">
            <a:off x="-219957" y="6526561"/>
            <a:ext cx="1389524" cy="576652"/>
          </a:xfrm>
          <a:prstGeom prst="rect">
            <a:avLst/>
          </a:prstGeom>
        </p:spPr>
      </p:pic>
      <p:pic>
        <p:nvPicPr>
          <p:cNvPr name="Picture 5" id="5"/>
          <p:cNvPicPr>
            <a:picLocks noChangeAspect="true"/>
          </p:cNvPicPr>
          <p:nvPr/>
        </p:nvPicPr>
        <p:blipFill>
          <a:blip r:embed="rId4"/>
          <a:srcRect l="0" t="0" r="0" b="0"/>
          <a:stretch>
            <a:fillRect/>
          </a:stretch>
        </p:blipFill>
        <p:spPr>
          <a:xfrm flipH="false" flipV="false" rot="0">
            <a:off x="571816" y="1851660"/>
            <a:ext cx="928855" cy="1881482"/>
          </a:xfrm>
          <a:prstGeom prst="rect">
            <a:avLst/>
          </a:prstGeom>
        </p:spPr>
      </p:pic>
      <p:pic>
        <p:nvPicPr>
          <p:cNvPr name="Picture 6" id="6"/>
          <p:cNvPicPr>
            <a:picLocks noChangeAspect="true"/>
          </p:cNvPicPr>
          <p:nvPr/>
        </p:nvPicPr>
        <p:blipFill>
          <a:blip r:embed="rId5"/>
          <a:srcRect l="0" t="0" r="0" b="0"/>
          <a:stretch>
            <a:fillRect/>
          </a:stretch>
        </p:blipFill>
        <p:spPr>
          <a:xfrm flipH="false" flipV="false" rot="0">
            <a:off x="6119575" y="1851660"/>
            <a:ext cx="932747" cy="932747"/>
          </a:xfrm>
          <a:prstGeom prst="rect">
            <a:avLst/>
          </a:prstGeom>
        </p:spPr>
      </p:pic>
      <p:pic>
        <p:nvPicPr>
          <p:cNvPr name="Picture 7" id="7"/>
          <p:cNvPicPr>
            <a:picLocks noChangeAspect="true"/>
          </p:cNvPicPr>
          <p:nvPr/>
        </p:nvPicPr>
        <p:blipFill>
          <a:blip r:embed="rId6"/>
          <a:srcRect l="0" t="0" r="0" b="0"/>
          <a:stretch>
            <a:fillRect/>
          </a:stretch>
        </p:blipFill>
        <p:spPr>
          <a:xfrm flipH="false" flipV="false" rot="0">
            <a:off x="3491862" y="2682002"/>
            <a:ext cx="2100548" cy="1196437"/>
          </a:xfrm>
          <a:prstGeom prst="rect">
            <a:avLst/>
          </a:prstGeom>
        </p:spPr>
      </p:pic>
      <p:pic>
        <p:nvPicPr>
          <p:cNvPr name="Picture 8" id="8"/>
          <p:cNvPicPr>
            <a:picLocks noChangeAspect="true"/>
          </p:cNvPicPr>
          <p:nvPr/>
        </p:nvPicPr>
        <p:blipFill>
          <a:blip r:embed="rId7"/>
          <a:srcRect l="0" t="0" r="0" b="0"/>
          <a:stretch>
            <a:fillRect/>
          </a:stretch>
        </p:blipFill>
        <p:spPr>
          <a:xfrm flipH="false" flipV="false" rot="0">
            <a:off x="6992377" y="3424542"/>
            <a:ext cx="1684628" cy="1503593"/>
          </a:xfrm>
          <a:prstGeom prst="rect">
            <a:avLst/>
          </a:prstGeom>
        </p:spPr>
      </p:pic>
      <p:pic>
        <p:nvPicPr>
          <p:cNvPr name="Picture 9" id="9"/>
          <p:cNvPicPr>
            <a:picLocks noChangeAspect="true"/>
          </p:cNvPicPr>
          <p:nvPr/>
        </p:nvPicPr>
        <p:blipFill>
          <a:blip r:embed="rId8"/>
          <a:srcRect l="0" t="0" r="0" b="0"/>
          <a:stretch>
            <a:fillRect/>
          </a:stretch>
        </p:blipFill>
        <p:spPr>
          <a:xfrm flipH="false" flipV="false" rot="0">
            <a:off x="731520" y="3914298"/>
            <a:ext cx="1538303" cy="1263028"/>
          </a:xfrm>
          <a:prstGeom prst="rect">
            <a:avLst/>
          </a:prstGeom>
        </p:spPr>
      </p:pic>
      <p:pic>
        <p:nvPicPr>
          <p:cNvPr name="Picture 10" id="10"/>
          <p:cNvPicPr>
            <a:picLocks noChangeAspect="true"/>
          </p:cNvPicPr>
          <p:nvPr/>
        </p:nvPicPr>
        <p:blipFill>
          <a:blip r:embed="rId9"/>
          <a:srcRect l="0" t="0" r="0" b="0"/>
          <a:stretch>
            <a:fillRect/>
          </a:stretch>
        </p:blipFill>
        <p:spPr>
          <a:xfrm flipH="false" flipV="false" rot="0">
            <a:off x="5323175" y="5250782"/>
            <a:ext cx="1791547" cy="1564105"/>
          </a:xfrm>
          <a:prstGeom prst="rect">
            <a:avLst/>
          </a:prstGeom>
        </p:spPr>
      </p:pic>
      <p:pic>
        <p:nvPicPr>
          <p:cNvPr name="Picture 11" id="11"/>
          <p:cNvPicPr>
            <a:picLocks noChangeAspect="true"/>
          </p:cNvPicPr>
          <p:nvPr/>
        </p:nvPicPr>
        <p:blipFill>
          <a:blip r:embed="rId10"/>
          <a:srcRect l="0" t="0" r="0" b="0"/>
          <a:stretch>
            <a:fillRect/>
          </a:stretch>
        </p:blipFill>
        <p:spPr>
          <a:xfrm flipH="false" flipV="false" rot="0">
            <a:off x="2814179" y="5250782"/>
            <a:ext cx="2037868" cy="2037868"/>
          </a:xfrm>
          <a:prstGeom prst="rect">
            <a:avLst/>
          </a:prstGeom>
        </p:spPr>
      </p:pic>
      <p:sp>
        <p:nvSpPr>
          <p:cNvPr name="TextBox 12" id="12"/>
          <p:cNvSpPr txBox="true"/>
          <p:nvPr/>
        </p:nvSpPr>
        <p:spPr>
          <a:xfrm rot="0">
            <a:off x="474804" y="119261"/>
            <a:ext cx="8013037" cy="1555281"/>
          </a:xfrm>
          <a:prstGeom prst="rect">
            <a:avLst/>
          </a:prstGeom>
        </p:spPr>
        <p:txBody>
          <a:bodyPr anchor="t" rtlCol="false" tIns="0" lIns="0" bIns="0" rIns="0">
            <a:spAutoFit/>
          </a:bodyPr>
          <a:lstStyle/>
          <a:p>
            <a:pPr algn="ctr">
              <a:lnSpc>
                <a:spcPts val="6300"/>
              </a:lnSpc>
              <a:spcBef>
                <a:spcPct val="0"/>
              </a:spcBef>
            </a:pPr>
            <a:r>
              <a:rPr lang="en-US" sz="4200">
                <a:solidFill>
                  <a:srgbClr val="FFFFFF"/>
                </a:solidFill>
                <a:latin typeface="Anaktoria"/>
              </a:rPr>
              <a:t>T</a:t>
            </a:r>
            <a:r>
              <a:rPr lang="en-US" sz="4200">
                <a:solidFill>
                  <a:srgbClr val="FFFFFF"/>
                </a:solidFill>
                <a:latin typeface="Anaktoria"/>
              </a:rPr>
              <a:t>he best careers for emotionally intelligent people.</a:t>
            </a:r>
          </a:p>
        </p:txBody>
      </p:sp>
      <p:sp>
        <p:nvSpPr>
          <p:cNvPr name="TextBox 13" id="13"/>
          <p:cNvSpPr txBox="true"/>
          <p:nvPr/>
        </p:nvSpPr>
        <p:spPr>
          <a:xfrm rot="0">
            <a:off x="-634353" y="2003412"/>
            <a:ext cx="5486400" cy="653415"/>
          </a:xfrm>
          <a:prstGeom prst="rect">
            <a:avLst/>
          </a:prstGeom>
        </p:spPr>
        <p:txBody>
          <a:bodyPr anchor="t" rtlCol="false" tIns="0" lIns="0" bIns="0" rIns="0">
            <a:spAutoFit/>
          </a:bodyPr>
          <a:lstStyle/>
          <a:p>
            <a:pPr algn="ctr">
              <a:lnSpc>
                <a:spcPts val="5400"/>
              </a:lnSpc>
            </a:pPr>
            <a:r>
              <a:rPr lang="en-US" sz="3600">
                <a:solidFill>
                  <a:srgbClr val="000000"/>
                </a:solidFill>
                <a:latin typeface="Anaktoria"/>
              </a:rPr>
              <a:t>Teacher</a:t>
            </a:r>
          </a:p>
        </p:txBody>
      </p:sp>
      <p:sp>
        <p:nvSpPr>
          <p:cNvPr name="TextBox 14" id="14"/>
          <p:cNvSpPr txBox="true"/>
          <p:nvPr/>
        </p:nvSpPr>
        <p:spPr>
          <a:xfrm rot="0">
            <a:off x="6882158" y="1879587"/>
            <a:ext cx="2150911" cy="1339215"/>
          </a:xfrm>
          <a:prstGeom prst="rect">
            <a:avLst/>
          </a:prstGeom>
        </p:spPr>
        <p:txBody>
          <a:bodyPr anchor="t" rtlCol="false" tIns="0" lIns="0" bIns="0" rIns="0">
            <a:spAutoFit/>
          </a:bodyPr>
          <a:lstStyle/>
          <a:p>
            <a:pPr algn="ctr">
              <a:lnSpc>
                <a:spcPts val="5400"/>
              </a:lnSpc>
              <a:spcBef>
                <a:spcPct val="0"/>
              </a:spcBef>
            </a:pPr>
            <a:r>
              <a:rPr lang="en-US" sz="3600">
                <a:solidFill>
                  <a:srgbClr val="000000"/>
                </a:solidFill>
                <a:latin typeface="Anaktoria"/>
              </a:rPr>
              <a:t>Pok</a:t>
            </a:r>
            <a:r>
              <a:rPr lang="en-US" sz="3600">
                <a:solidFill>
                  <a:srgbClr val="000000"/>
                </a:solidFill>
                <a:latin typeface="Anaktoria"/>
              </a:rPr>
              <a:t>er Player</a:t>
            </a:r>
          </a:p>
        </p:txBody>
      </p:sp>
      <p:sp>
        <p:nvSpPr>
          <p:cNvPr name="TextBox 15" id="15"/>
          <p:cNvSpPr txBox="true"/>
          <p:nvPr/>
        </p:nvSpPr>
        <p:spPr>
          <a:xfrm rot="0">
            <a:off x="2042160" y="3522147"/>
            <a:ext cx="5486400" cy="763905"/>
          </a:xfrm>
          <a:prstGeom prst="rect">
            <a:avLst/>
          </a:prstGeom>
        </p:spPr>
        <p:txBody>
          <a:bodyPr anchor="t" rtlCol="false" tIns="0" lIns="0" bIns="0" rIns="0">
            <a:spAutoFit/>
          </a:bodyPr>
          <a:lstStyle/>
          <a:p>
            <a:pPr algn="ctr">
              <a:lnSpc>
                <a:spcPts val="6300"/>
              </a:lnSpc>
              <a:spcBef>
                <a:spcPct val="0"/>
              </a:spcBef>
            </a:pPr>
            <a:r>
              <a:rPr lang="en-US" sz="4200">
                <a:solidFill>
                  <a:srgbClr val="000000"/>
                </a:solidFill>
                <a:latin typeface="Anaktoria"/>
              </a:rPr>
              <a:t>Team Manager</a:t>
            </a:r>
          </a:p>
        </p:txBody>
      </p:sp>
      <p:sp>
        <p:nvSpPr>
          <p:cNvPr name="TextBox 16" id="16"/>
          <p:cNvSpPr txBox="true"/>
          <p:nvPr/>
        </p:nvSpPr>
        <p:spPr>
          <a:xfrm rot="0">
            <a:off x="-944264" y="6204585"/>
            <a:ext cx="5486400" cy="653415"/>
          </a:xfrm>
          <a:prstGeom prst="rect">
            <a:avLst/>
          </a:prstGeom>
        </p:spPr>
        <p:txBody>
          <a:bodyPr anchor="t" rtlCol="false" tIns="0" lIns="0" bIns="0" rIns="0">
            <a:spAutoFit/>
          </a:bodyPr>
          <a:lstStyle/>
          <a:p>
            <a:pPr algn="ctr">
              <a:lnSpc>
                <a:spcPts val="5400"/>
              </a:lnSpc>
              <a:spcBef>
                <a:spcPct val="0"/>
              </a:spcBef>
            </a:pPr>
            <a:r>
              <a:rPr lang="en-US" sz="3600">
                <a:solidFill>
                  <a:srgbClr val="000000"/>
                </a:solidFill>
                <a:latin typeface="Anaktoria"/>
              </a:rPr>
              <a:t>Psychologist</a:t>
            </a:r>
          </a:p>
        </p:txBody>
      </p:sp>
      <p:sp>
        <p:nvSpPr>
          <p:cNvPr name="TextBox 17" id="17"/>
          <p:cNvSpPr txBox="true"/>
          <p:nvPr/>
        </p:nvSpPr>
        <p:spPr>
          <a:xfrm rot="0">
            <a:off x="2924792" y="4640480"/>
            <a:ext cx="6588314" cy="653415"/>
          </a:xfrm>
          <a:prstGeom prst="rect">
            <a:avLst/>
          </a:prstGeom>
        </p:spPr>
        <p:txBody>
          <a:bodyPr anchor="t" rtlCol="false" tIns="0" lIns="0" bIns="0" rIns="0">
            <a:spAutoFit/>
          </a:bodyPr>
          <a:lstStyle/>
          <a:p>
            <a:pPr algn="ctr">
              <a:lnSpc>
                <a:spcPts val="5400"/>
              </a:lnSpc>
              <a:spcBef>
                <a:spcPct val="0"/>
              </a:spcBef>
            </a:pPr>
            <a:r>
              <a:rPr lang="en-US" sz="3600">
                <a:solidFill>
                  <a:srgbClr val="000000"/>
                </a:solidFill>
                <a:latin typeface="Anaktoria"/>
              </a:rPr>
              <a:t>Customer Service Representative</a:t>
            </a:r>
          </a:p>
        </p:txBody>
      </p:sp>
      <p:sp>
        <p:nvSpPr>
          <p:cNvPr name="TextBox 18" id="18"/>
          <p:cNvSpPr txBox="true"/>
          <p:nvPr/>
        </p:nvSpPr>
        <p:spPr>
          <a:xfrm rot="0">
            <a:off x="4876800" y="6113145"/>
            <a:ext cx="5486400" cy="653415"/>
          </a:xfrm>
          <a:prstGeom prst="rect">
            <a:avLst/>
          </a:prstGeom>
        </p:spPr>
        <p:txBody>
          <a:bodyPr anchor="t" rtlCol="false" tIns="0" lIns="0" bIns="0" rIns="0">
            <a:spAutoFit/>
          </a:bodyPr>
          <a:lstStyle/>
          <a:p>
            <a:pPr algn="ctr">
              <a:lnSpc>
                <a:spcPts val="5400"/>
              </a:lnSpc>
              <a:spcBef>
                <a:spcPct val="0"/>
              </a:spcBef>
            </a:pPr>
            <a:r>
              <a:rPr lang="en-US" sz="3600">
                <a:solidFill>
                  <a:srgbClr val="000000"/>
                </a:solidFill>
                <a:latin typeface="Anaktoria"/>
              </a:rPr>
              <a:t>Politician</a:t>
            </a:r>
          </a:p>
        </p:txBody>
      </p:sp>
      <p:sp>
        <p:nvSpPr>
          <p:cNvPr name="TextBox 19" id="19"/>
          <p:cNvSpPr txBox="true"/>
          <p:nvPr/>
        </p:nvSpPr>
        <p:spPr>
          <a:xfrm rot="0">
            <a:off x="474804" y="5189120"/>
            <a:ext cx="5079125" cy="653415"/>
          </a:xfrm>
          <a:prstGeom prst="rect">
            <a:avLst/>
          </a:prstGeom>
        </p:spPr>
        <p:txBody>
          <a:bodyPr anchor="t" rtlCol="false" tIns="0" lIns="0" bIns="0" rIns="0">
            <a:spAutoFit/>
          </a:bodyPr>
          <a:lstStyle/>
          <a:p>
            <a:pPr algn="ctr">
              <a:lnSpc>
                <a:spcPts val="5400"/>
              </a:lnSpc>
              <a:spcBef>
                <a:spcPct val="0"/>
              </a:spcBef>
            </a:pPr>
            <a:r>
              <a:rPr lang="en-US" sz="3600">
                <a:solidFill>
                  <a:srgbClr val="000000"/>
                </a:solidFill>
                <a:latin typeface="Anaktoria"/>
              </a:rPr>
              <a:t>Funeral/Wedding Planner</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302E2C"/>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2579867">
            <a:off x="7824154" y="657517"/>
            <a:ext cx="1982782" cy="624576"/>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3009026">
            <a:off x="-11281" y="5347847"/>
            <a:ext cx="1641127" cy="738507"/>
          </a:xfrm>
          <a:prstGeom prst="rect">
            <a:avLst/>
          </a:prstGeom>
        </p:spPr>
      </p:pic>
      <p:pic>
        <p:nvPicPr>
          <p:cNvPr name="Picture 4" id="4"/>
          <p:cNvPicPr>
            <a:picLocks noChangeAspect="true"/>
          </p:cNvPicPr>
          <p:nvPr/>
        </p:nvPicPr>
        <p:blipFill>
          <a:blip r:embed="rId4"/>
          <a:srcRect l="0" t="0" r="0" b="0"/>
          <a:stretch>
            <a:fillRect/>
          </a:stretch>
        </p:blipFill>
        <p:spPr>
          <a:xfrm flipH="false" flipV="false" rot="0">
            <a:off x="8007848" y="4924550"/>
            <a:ext cx="2004427" cy="1904206"/>
          </a:xfrm>
          <a:prstGeom prst="rect">
            <a:avLst/>
          </a:prstGeom>
        </p:spPr>
      </p:pic>
      <p:pic>
        <p:nvPicPr>
          <p:cNvPr name="Picture 5" id="5"/>
          <p:cNvPicPr>
            <a:picLocks noChangeAspect="true"/>
          </p:cNvPicPr>
          <p:nvPr/>
        </p:nvPicPr>
        <p:blipFill>
          <a:blip r:embed="rId4"/>
          <a:srcRect l="0" t="0" r="0" b="0"/>
          <a:stretch>
            <a:fillRect/>
          </a:stretch>
        </p:blipFill>
        <p:spPr>
          <a:xfrm flipH="false" flipV="false" rot="4019945">
            <a:off x="-441408" y="-277089"/>
            <a:ext cx="2625041" cy="2493789"/>
          </a:xfrm>
          <a:prstGeom prst="rect">
            <a:avLst/>
          </a:prstGeom>
        </p:spPr>
      </p:pic>
      <p:pic>
        <p:nvPicPr>
          <p:cNvPr name="Picture 6" id="6"/>
          <p:cNvPicPr>
            <a:picLocks noChangeAspect="true"/>
          </p:cNvPicPr>
          <p:nvPr/>
        </p:nvPicPr>
        <p:blipFill>
          <a:blip r:embed="rId5"/>
          <a:srcRect l="0" t="0" r="0" b="0"/>
          <a:stretch>
            <a:fillRect/>
          </a:stretch>
        </p:blipFill>
        <p:spPr>
          <a:xfrm flipH="false" flipV="false" rot="0">
            <a:off x="1064307" y="731520"/>
            <a:ext cx="7802880" cy="5852160"/>
          </a:xfrm>
          <a:prstGeom prst="rect">
            <a:avLst/>
          </a:prstGeom>
        </p:spPr>
      </p:pic>
      <p:sp>
        <p:nvSpPr>
          <p:cNvPr name="TextBox 7" id="7"/>
          <p:cNvSpPr txBox="true"/>
          <p:nvPr/>
        </p:nvSpPr>
        <p:spPr>
          <a:xfrm rot="0">
            <a:off x="809283" y="2616253"/>
            <a:ext cx="2870415" cy="1703070"/>
          </a:xfrm>
          <a:prstGeom prst="rect">
            <a:avLst/>
          </a:prstGeom>
        </p:spPr>
        <p:txBody>
          <a:bodyPr anchor="t" rtlCol="false" tIns="0" lIns="0" bIns="0" rIns="0">
            <a:spAutoFit/>
          </a:bodyPr>
          <a:lstStyle/>
          <a:p>
            <a:pPr algn="ctr">
              <a:lnSpc>
                <a:spcPts val="2700"/>
              </a:lnSpc>
            </a:pPr>
            <a:r>
              <a:rPr lang="en-US" sz="1800">
                <a:solidFill>
                  <a:srgbClr val="302E2C"/>
                </a:solidFill>
                <a:latin typeface="Montserrat Light"/>
              </a:rPr>
              <a:t>Presentations are communication tools that can be used as lectures, speeches, reports, and more.</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302E2C"/>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8007848" y="4924550"/>
            <a:ext cx="2004427" cy="1904206"/>
          </a:xfrm>
          <a:prstGeom prst="rect">
            <a:avLst/>
          </a:prstGeom>
        </p:spPr>
      </p:pic>
      <p:pic>
        <p:nvPicPr>
          <p:cNvPr name="Picture 3" id="3"/>
          <p:cNvPicPr>
            <a:picLocks noChangeAspect="true"/>
          </p:cNvPicPr>
          <p:nvPr/>
        </p:nvPicPr>
        <p:blipFill>
          <a:blip r:embed="rId2"/>
          <a:srcRect l="0" t="0" r="0" b="0"/>
          <a:stretch>
            <a:fillRect/>
          </a:stretch>
        </p:blipFill>
        <p:spPr>
          <a:xfrm flipH="false" flipV="false" rot="4019945">
            <a:off x="-441408" y="-277089"/>
            <a:ext cx="2625041" cy="2493789"/>
          </a:xfrm>
          <a:prstGeom prst="rect">
            <a:avLst/>
          </a:prstGeom>
        </p:spPr>
      </p:pic>
      <p:pic>
        <p:nvPicPr>
          <p:cNvPr name="Picture 4" id="4"/>
          <p:cNvPicPr>
            <a:picLocks noChangeAspect="true"/>
          </p:cNvPicPr>
          <p:nvPr/>
        </p:nvPicPr>
        <p:blipFill>
          <a:blip r:embed="rId3"/>
          <a:srcRect l="0" t="0" r="0" b="0"/>
          <a:stretch>
            <a:fillRect/>
          </a:stretch>
        </p:blipFill>
        <p:spPr>
          <a:xfrm flipH="false" flipV="false" rot="0">
            <a:off x="972422" y="570283"/>
            <a:ext cx="7808756" cy="5852160"/>
          </a:xfrm>
          <a:prstGeom prst="rect">
            <a:avLst/>
          </a:prstGeom>
        </p:spPr>
      </p:pic>
      <p:pic>
        <p:nvPicPr>
          <p:cNvPr name="Picture 5" id="5"/>
          <p:cNvPicPr>
            <a:picLocks noChangeAspect="true"/>
          </p:cNvPicPr>
          <p:nvPr/>
        </p:nvPicPr>
        <p:blipFill>
          <a:blip r:embed="rId4"/>
          <a:srcRect l="0" t="0" r="0" b="0"/>
          <a:stretch>
            <a:fillRect/>
          </a:stretch>
        </p:blipFill>
        <p:spPr>
          <a:xfrm flipH="false" flipV="false" rot="2579867">
            <a:off x="7824154" y="657517"/>
            <a:ext cx="1982782" cy="624576"/>
          </a:xfrm>
          <a:prstGeom prst="rect">
            <a:avLst/>
          </a:prstGeom>
        </p:spPr>
      </p:pic>
      <p:pic>
        <p:nvPicPr>
          <p:cNvPr name="Picture 6" id="6"/>
          <p:cNvPicPr>
            <a:picLocks noChangeAspect="true"/>
          </p:cNvPicPr>
          <p:nvPr/>
        </p:nvPicPr>
        <p:blipFill>
          <a:blip r:embed="rId5"/>
          <a:srcRect l="0" t="0" r="0" b="0"/>
          <a:stretch>
            <a:fillRect/>
          </a:stretch>
        </p:blipFill>
        <p:spPr>
          <a:xfrm flipH="false" flipV="false" rot="3009026">
            <a:off x="254123" y="6079367"/>
            <a:ext cx="1641127" cy="738507"/>
          </a:xfrm>
          <a:prstGeom prst="rect">
            <a:avLst/>
          </a:prstGeom>
        </p:spPr>
      </p:pic>
      <p:sp>
        <p:nvSpPr>
          <p:cNvPr name="TextBox 7" id="7"/>
          <p:cNvSpPr txBox="true"/>
          <p:nvPr/>
        </p:nvSpPr>
        <p:spPr>
          <a:xfrm rot="0">
            <a:off x="809283" y="2616253"/>
            <a:ext cx="2870415" cy="1703070"/>
          </a:xfrm>
          <a:prstGeom prst="rect">
            <a:avLst/>
          </a:prstGeom>
        </p:spPr>
        <p:txBody>
          <a:bodyPr anchor="t" rtlCol="false" tIns="0" lIns="0" bIns="0" rIns="0">
            <a:spAutoFit/>
          </a:bodyPr>
          <a:lstStyle/>
          <a:p>
            <a:pPr algn="ctr">
              <a:lnSpc>
                <a:spcPts val="2700"/>
              </a:lnSpc>
            </a:pPr>
            <a:r>
              <a:rPr lang="en-US" sz="1800">
                <a:solidFill>
                  <a:srgbClr val="302E2C"/>
                </a:solidFill>
                <a:latin typeface="Montserrat Light"/>
              </a:rPr>
              <a:t>Presentations are communication tools that can be used as lectures, speeches, reports, and more.</a:t>
            </a:r>
          </a:p>
        </p:txBody>
      </p:sp>
      <p:grpSp>
        <p:nvGrpSpPr>
          <p:cNvPr name="Group 8" id="8"/>
          <p:cNvGrpSpPr/>
          <p:nvPr/>
        </p:nvGrpSpPr>
        <p:grpSpPr>
          <a:xfrm rot="0">
            <a:off x="393047" y="6167336"/>
            <a:ext cx="9360553" cy="2295727"/>
            <a:chOff x="0" y="0"/>
            <a:chExt cx="12480737" cy="3060970"/>
          </a:xfrm>
        </p:grpSpPr>
        <p:sp>
          <p:nvSpPr>
            <p:cNvPr name="TextBox 9" id="9"/>
            <p:cNvSpPr txBox="true"/>
            <p:nvPr/>
          </p:nvSpPr>
          <p:spPr>
            <a:xfrm rot="0">
              <a:off x="0" y="1891300"/>
              <a:ext cx="12480737" cy="1169670"/>
            </a:xfrm>
            <a:prstGeom prst="rect">
              <a:avLst/>
            </a:prstGeom>
          </p:spPr>
          <p:txBody>
            <a:bodyPr anchor="t" rtlCol="false" tIns="0" lIns="0" bIns="0" rIns="0">
              <a:spAutoFit/>
            </a:bodyPr>
            <a:lstStyle/>
            <a:p>
              <a:pPr algn="ctr">
                <a:lnSpc>
                  <a:spcPts val="7031"/>
                </a:lnSpc>
              </a:pPr>
            </a:p>
          </p:txBody>
        </p:sp>
        <p:sp>
          <p:nvSpPr>
            <p:cNvPr name="TextBox 10" id="10"/>
            <p:cNvSpPr txBox="true"/>
            <p:nvPr/>
          </p:nvSpPr>
          <p:spPr>
            <a:xfrm rot="0">
              <a:off x="0" y="85725"/>
              <a:ext cx="12480737" cy="1506220"/>
            </a:xfrm>
            <a:prstGeom prst="rect">
              <a:avLst/>
            </a:prstGeom>
          </p:spPr>
          <p:txBody>
            <a:bodyPr anchor="t" rtlCol="false" tIns="0" lIns="0" bIns="0" rIns="0">
              <a:spAutoFit/>
            </a:bodyPr>
            <a:lstStyle/>
            <a:p>
              <a:pPr algn="ctr">
                <a:lnSpc>
                  <a:spcPts val="8268"/>
                </a:lnSpc>
              </a:pPr>
              <a:r>
                <a:rPr lang="en-US" sz="7875">
                  <a:solidFill>
                    <a:srgbClr val="FFFFFF"/>
                  </a:solidFill>
                  <a:latin typeface="Selima"/>
                </a:rPr>
                <a:t>Cognitive Intelligence</a:t>
              </a:r>
            </a:p>
          </p:txBody>
        </p:sp>
      </p:gr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F2F4F3"/>
        </a:solidFill>
      </p:bgPr>
    </p:bg>
    <p:spTree>
      <p:nvGrpSpPr>
        <p:cNvPr id="1" name=""/>
        <p:cNvGrpSpPr/>
        <p:nvPr/>
      </p:nvGrpSpPr>
      <p:grpSpPr>
        <a:xfrm>
          <a:off x="0" y="0"/>
          <a:ext cx="0" cy="0"/>
          <a:chOff x="0" y="0"/>
          <a:chExt cx="0" cy="0"/>
        </a:xfrm>
      </p:grpSpPr>
      <p:grpSp>
        <p:nvGrpSpPr>
          <p:cNvPr name="Group 2" id="2"/>
          <p:cNvGrpSpPr/>
          <p:nvPr/>
        </p:nvGrpSpPr>
        <p:grpSpPr>
          <a:xfrm rot="0">
            <a:off x="3508056" y="287976"/>
            <a:ext cx="5953594" cy="1531046"/>
            <a:chOff x="0" y="0"/>
            <a:chExt cx="7938125" cy="2041395"/>
          </a:xfrm>
        </p:grpSpPr>
        <p:sp>
          <p:nvSpPr>
            <p:cNvPr name="AutoShape 3" id="3"/>
            <p:cNvSpPr/>
            <p:nvPr/>
          </p:nvSpPr>
          <p:spPr>
            <a:xfrm rot="0">
              <a:off x="0" y="0"/>
              <a:ext cx="7938125" cy="2041395"/>
            </a:xfrm>
            <a:prstGeom prst="rect">
              <a:avLst/>
            </a:prstGeom>
            <a:solidFill>
              <a:srgbClr val="BEA8A7"/>
            </a:solidFill>
          </p:spPr>
        </p:sp>
        <p:sp>
          <p:nvSpPr>
            <p:cNvPr name="TextBox 4" id="4"/>
            <p:cNvSpPr txBox="true"/>
            <p:nvPr/>
          </p:nvSpPr>
          <p:spPr>
            <a:xfrm rot="0">
              <a:off x="566862" y="411124"/>
              <a:ext cx="6804402" cy="766210"/>
            </a:xfrm>
            <a:prstGeom prst="rect">
              <a:avLst/>
            </a:prstGeom>
          </p:spPr>
          <p:txBody>
            <a:bodyPr anchor="t" rtlCol="false" tIns="0" lIns="0" bIns="0" rIns="0">
              <a:spAutoFit/>
            </a:bodyPr>
            <a:lstStyle/>
            <a:p>
              <a:pPr algn="ctr">
                <a:lnSpc>
                  <a:spcPts val="4018"/>
                </a:lnSpc>
              </a:pPr>
              <a:r>
                <a:rPr lang="en-US" sz="4018">
                  <a:solidFill>
                    <a:srgbClr val="F2F4F3"/>
                  </a:solidFill>
                  <a:latin typeface="Yellowtail Bold"/>
                </a:rPr>
                <a:t>Cognitive Intelligence</a:t>
              </a:r>
            </a:p>
          </p:txBody>
        </p:sp>
      </p:grpSp>
      <p:pic>
        <p:nvPicPr>
          <p:cNvPr name="Picture 5" id="5"/>
          <p:cNvPicPr>
            <a:picLocks noChangeAspect="true"/>
          </p:cNvPicPr>
          <p:nvPr/>
        </p:nvPicPr>
        <p:blipFill>
          <a:blip r:embed="rId2"/>
          <a:srcRect l="0" t="14753" r="0" b="14753"/>
          <a:stretch>
            <a:fillRect/>
          </a:stretch>
        </p:blipFill>
        <p:spPr>
          <a:xfrm flipH="false" flipV="false" rot="2700000">
            <a:off x="-164899" y="6166001"/>
            <a:ext cx="1792838" cy="695096"/>
          </a:xfrm>
          <a:prstGeom prst="rect">
            <a:avLst/>
          </a:prstGeom>
        </p:spPr>
      </p:pic>
      <p:pic>
        <p:nvPicPr>
          <p:cNvPr name="Picture 6" id="6"/>
          <p:cNvPicPr>
            <a:picLocks noChangeAspect="true"/>
          </p:cNvPicPr>
          <p:nvPr/>
        </p:nvPicPr>
        <p:blipFill>
          <a:blip r:embed="rId3"/>
          <a:srcRect l="0" t="0" r="0" b="0"/>
          <a:stretch>
            <a:fillRect/>
          </a:stretch>
        </p:blipFill>
        <p:spPr>
          <a:xfrm flipH="false" flipV="false" rot="2528745">
            <a:off x="2977237" y="-669977"/>
            <a:ext cx="1597004" cy="1517154"/>
          </a:xfrm>
          <a:prstGeom prst="rect">
            <a:avLst/>
          </a:prstGeom>
        </p:spPr>
      </p:pic>
      <p:pic>
        <p:nvPicPr>
          <p:cNvPr name="Picture 7" id="7"/>
          <p:cNvPicPr>
            <a:picLocks noChangeAspect="true"/>
          </p:cNvPicPr>
          <p:nvPr/>
        </p:nvPicPr>
        <p:blipFill>
          <a:blip r:embed="rId4"/>
          <a:srcRect l="0" t="0" r="0" b="0"/>
          <a:stretch>
            <a:fillRect/>
          </a:stretch>
        </p:blipFill>
        <p:spPr>
          <a:xfrm flipH="false" flipV="false" rot="-7424224">
            <a:off x="8550945" y="200472"/>
            <a:ext cx="1308031" cy="568993"/>
          </a:xfrm>
          <a:prstGeom prst="rect">
            <a:avLst/>
          </a:prstGeom>
        </p:spPr>
      </p:pic>
      <p:sp>
        <p:nvSpPr>
          <p:cNvPr name="TextBox 8" id="8"/>
          <p:cNvSpPr txBox="true"/>
          <p:nvPr/>
        </p:nvSpPr>
        <p:spPr>
          <a:xfrm rot="0">
            <a:off x="3103569" y="1988211"/>
            <a:ext cx="6489592" cy="4941859"/>
          </a:xfrm>
          <a:prstGeom prst="rect">
            <a:avLst/>
          </a:prstGeom>
        </p:spPr>
        <p:txBody>
          <a:bodyPr anchor="t" rtlCol="false" tIns="0" lIns="0" bIns="0" rIns="0">
            <a:spAutoFit/>
          </a:bodyPr>
          <a:lstStyle/>
          <a:p>
            <a:pPr algn="ctr">
              <a:lnSpc>
                <a:spcPts val="3600"/>
              </a:lnSpc>
              <a:spcBef>
                <a:spcPct val="0"/>
              </a:spcBef>
            </a:pPr>
            <a:r>
              <a:rPr lang="en-US" sz="2400">
                <a:solidFill>
                  <a:srgbClr val="000000"/>
                </a:solidFill>
                <a:latin typeface="Anaktoria"/>
              </a:rPr>
              <a:t>Cognitive Intelligence, as well as being a part of Artificial Intelligence, is an area that mainly covers the technology and tools that allow our apps, websites and bots to see, hear, speak and understand the needs of the user through natural language. They are they AI apps that allow machines to learn their users’ language so that the users don’t have to learn the language of machines. AI, for its part, is a much wider concept that includes technology and innovations such as robotics, Machine Learning, Deep Learning, neural networks, NLP etc.</a:t>
            </a:r>
          </a:p>
        </p:txBody>
      </p:sp>
      <p:pic>
        <p:nvPicPr>
          <p:cNvPr name="Picture 9" id="9"/>
          <p:cNvPicPr>
            <a:picLocks noChangeAspect="true"/>
          </p:cNvPicPr>
          <p:nvPr/>
        </p:nvPicPr>
        <p:blipFill>
          <a:blip r:embed="rId5"/>
          <a:srcRect l="0" t="0" r="0" b="0"/>
          <a:stretch>
            <a:fillRect/>
          </a:stretch>
        </p:blipFill>
        <p:spPr>
          <a:xfrm flipH="false" flipV="false" rot="0">
            <a:off x="-148097" y="1893504"/>
            <a:ext cx="3939815" cy="3528193"/>
          </a:xfrm>
          <a:prstGeom prst="rect">
            <a:avLst/>
          </a:prstGeom>
        </p:spPr>
      </p:pic>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F2F4F3"/>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7973133" y="-200218"/>
            <a:ext cx="2648184" cy="2515775"/>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0">
            <a:off x="731520" y="1057669"/>
            <a:ext cx="8290560" cy="5199861"/>
          </a:xfrm>
          <a:prstGeom prst="rect">
            <a:avLst/>
          </a:prstGeom>
        </p:spPr>
      </p:pic>
      <p:pic>
        <p:nvPicPr>
          <p:cNvPr name="Picture 4" id="4"/>
          <p:cNvPicPr>
            <a:picLocks noChangeAspect="true"/>
          </p:cNvPicPr>
          <p:nvPr/>
        </p:nvPicPr>
        <p:blipFill>
          <a:blip r:embed="rId4"/>
          <a:srcRect l="0" t="0" r="0" b="0"/>
          <a:stretch>
            <a:fillRect/>
          </a:stretch>
        </p:blipFill>
        <p:spPr>
          <a:xfrm flipH="false" flipV="false" rot="-2264599">
            <a:off x="373329" y="963500"/>
            <a:ext cx="1399645" cy="608846"/>
          </a:xfrm>
          <a:prstGeom prst="rect">
            <a:avLst/>
          </a:prstGeom>
        </p:spPr>
      </p:pic>
      <p:pic>
        <p:nvPicPr>
          <p:cNvPr name="Picture 5" id="5"/>
          <p:cNvPicPr>
            <a:picLocks noChangeAspect="true"/>
          </p:cNvPicPr>
          <p:nvPr/>
        </p:nvPicPr>
        <p:blipFill>
          <a:blip r:embed="rId5"/>
          <a:srcRect l="0" t="0" r="0" b="0"/>
          <a:stretch>
            <a:fillRect/>
          </a:stretch>
        </p:blipFill>
        <p:spPr>
          <a:xfrm flipH="false" flipV="false" rot="-2336026">
            <a:off x="7814721" y="5988732"/>
            <a:ext cx="1991099" cy="537597"/>
          </a:xfrm>
          <a:prstGeom prst="rect">
            <a:avLst/>
          </a:prstGeom>
        </p:spPr>
      </p:pic>
      <p:grpSp>
        <p:nvGrpSpPr>
          <p:cNvPr name="Group 6" id="6"/>
          <p:cNvGrpSpPr/>
          <p:nvPr/>
        </p:nvGrpSpPr>
        <p:grpSpPr>
          <a:xfrm rot="0">
            <a:off x="-2090470" y="273850"/>
            <a:ext cx="13934540" cy="994073"/>
            <a:chOff x="0" y="0"/>
            <a:chExt cx="18579387" cy="1325430"/>
          </a:xfrm>
        </p:grpSpPr>
        <p:sp>
          <p:nvSpPr>
            <p:cNvPr name="TextBox 7" id="7"/>
            <p:cNvSpPr txBox="true"/>
            <p:nvPr/>
          </p:nvSpPr>
          <p:spPr>
            <a:xfrm rot="0">
              <a:off x="0" y="171450"/>
              <a:ext cx="18579387" cy="791647"/>
            </a:xfrm>
            <a:prstGeom prst="rect">
              <a:avLst/>
            </a:prstGeom>
          </p:spPr>
          <p:txBody>
            <a:bodyPr anchor="t" rtlCol="false" tIns="0" lIns="0" bIns="0" rIns="0">
              <a:spAutoFit/>
            </a:bodyPr>
            <a:lstStyle/>
            <a:p>
              <a:pPr algn="ctr">
                <a:lnSpc>
                  <a:spcPts val="3935"/>
                </a:lnSpc>
              </a:pPr>
              <a:r>
                <a:rPr lang="en-US" sz="4799">
                  <a:solidFill>
                    <a:srgbClr val="000000"/>
                  </a:solidFill>
                  <a:latin typeface="Playlist Script"/>
                </a:rPr>
                <a:t>Types of Cognitive Intelligence</a:t>
              </a:r>
            </a:p>
          </p:txBody>
        </p:sp>
        <p:sp>
          <p:nvSpPr>
            <p:cNvPr name="TextBox 8" id="8"/>
            <p:cNvSpPr txBox="true"/>
            <p:nvPr/>
          </p:nvSpPr>
          <p:spPr>
            <a:xfrm rot="0">
              <a:off x="874071" y="928593"/>
              <a:ext cx="16831245" cy="396837"/>
            </a:xfrm>
            <a:prstGeom prst="rect">
              <a:avLst/>
            </a:prstGeom>
          </p:spPr>
          <p:txBody>
            <a:bodyPr anchor="t" rtlCol="false" tIns="0" lIns="0" bIns="0" rIns="0">
              <a:spAutoFit/>
            </a:bodyPr>
            <a:lstStyle/>
            <a:p>
              <a:pPr algn="ctr">
                <a:lnSpc>
                  <a:spcPts val="2519"/>
                </a:lnSpc>
              </a:pPr>
            </a:p>
          </p:txBody>
        </p:sp>
      </p:grpSp>
      <p:sp>
        <p:nvSpPr>
          <p:cNvPr name="TextBox 9" id="9"/>
          <p:cNvSpPr txBox="true"/>
          <p:nvPr/>
        </p:nvSpPr>
        <p:spPr>
          <a:xfrm rot="0">
            <a:off x="-1667146" y="7008047"/>
            <a:ext cx="12623434" cy="307153"/>
          </a:xfrm>
          <a:prstGeom prst="rect">
            <a:avLst/>
          </a:prstGeom>
        </p:spPr>
        <p:txBody>
          <a:bodyPr anchor="t" rtlCol="false" tIns="0" lIns="0" bIns="0" rIns="0">
            <a:spAutoFit/>
          </a:bodyPr>
          <a:lstStyle/>
          <a:p>
            <a:pPr algn="ctr">
              <a:lnSpc>
                <a:spcPts val="2519"/>
              </a:lnSpc>
            </a:pP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2F4F3"/>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731520" y="897020"/>
            <a:ext cx="8290560" cy="5521160"/>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1363618">
            <a:off x="7405091" y="-362189"/>
            <a:ext cx="2302545" cy="2187418"/>
          </a:xfrm>
          <a:prstGeom prst="rect">
            <a:avLst/>
          </a:prstGeom>
        </p:spPr>
      </p:pic>
      <p:pic>
        <p:nvPicPr>
          <p:cNvPr name="Picture 4" id="4"/>
          <p:cNvPicPr>
            <a:picLocks noChangeAspect="true"/>
          </p:cNvPicPr>
          <p:nvPr/>
        </p:nvPicPr>
        <p:blipFill>
          <a:blip r:embed="rId4"/>
          <a:srcRect l="0" t="10550" r="0" b="10550"/>
          <a:stretch>
            <a:fillRect/>
          </a:stretch>
        </p:blipFill>
        <p:spPr>
          <a:xfrm flipH="false" flipV="false" rot="-1381671">
            <a:off x="7618530" y="6096303"/>
            <a:ext cx="1875667" cy="643754"/>
          </a:xfrm>
          <a:prstGeom prst="rect">
            <a:avLst/>
          </a:prstGeom>
        </p:spPr>
      </p:pic>
      <p:pic>
        <p:nvPicPr>
          <p:cNvPr name="Picture 5" id="5"/>
          <p:cNvPicPr>
            <a:picLocks noChangeAspect="true"/>
          </p:cNvPicPr>
          <p:nvPr/>
        </p:nvPicPr>
        <p:blipFill>
          <a:blip r:embed="rId5"/>
          <a:srcRect l="0" t="7341" r="0" b="7341"/>
          <a:stretch>
            <a:fillRect/>
          </a:stretch>
        </p:blipFill>
        <p:spPr>
          <a:xfrm flipH="false" flipV="false" rot="-1522733">
            <a:off x="65039" y="821290"/>
            <a:ext cx="1911649" cy="733933"/>
          </a:xfrm>
          <a:prstGeom prst="rect">
            <a:avLst/>
          </a:prstGeom>
        </p:spPr>
      </p:pic>
      <p:grpSp>
        <p:nvGrpSpPr>
          <p:cNvPr name="Group 6" id="6"/>
          <p:cNvGrpSpPr/>
          <p:nvPr/>
        </p:nvGrpSpPr>
        <p:grpSpPr>
          <a:xfrm rot="0">
            <a:off x="217300" y="6167336"/>
            <a:ext cx="9022080" cy="2295727"/>
            <a:chOff x="0" y="0"/>
            <a:chExt cx="12029440" cy="3060970"/>
          </a:xfrm>
        </p:grpSpPr>
        <p:sp>
          <p:nvSpPr>
            <p:cNvPr name="TextBox 7" id="7"/>
            <p:cNvSpPr txBox="true"/>
            <p:nvPr/>
          </p:nvSpPr>
          <p:spPr>
            <a:xfrm rot="0">
              <a:off x="0" y="1891300"/>
              <a:ext cx="12029440" cy="1169670"/>
            </a:xfrm>
            <a:prstGeom prst="rect">
              <a:avLst/>
            </a:prstGeom>
          </p:spPr>
          <p:txBody>
            <a:bodyPr anchor="t" rtlCol="false" tIns="0" lIns="0" bIns="0" rIns="0">
              <a:spAutoFit/>
            </a:bodyPr>
            <a:lstStyle/>
            <a:p>
              <a:pPr algn="ctr">
                <a:lnSpc>
                  <a:spcPts val="7031"/>
                </a:lnSpc>
              </a:pPr>
            </a:p>
          </p:txBody>
        </p:sp>
        <p:sp>
          <p:nvSpPr>
            <p:cNvPr name="TextBox 8" id="8"/>
            <p:cNvSpPr txBox="true"/>
            <p:nvPr/>
          </p:nvSpPr>
          <p:spPr>
            <a:xfrm rot="0">
              <a:off x="0" y="85725"/>
              <a:ext cx="12029440" cy="1506220"/>
            </a:xfrm>
            <a:prstGeom prst="rect">
              <a:avLst/>
            </a:prstGeom>
          </p:spPr>
          <p:txBody>
            <a:bodyPr anchor="t" rtlCol="false" tIns="0" lIns="0" bIns="0" rIns="0">
              <a:spAutoFit/>
            </a:bodyPr>
            <a:lstStyle/>
            <a:p>
              <a:pPr algn="ctr">
                <a:lnSpc>
                  <a:spcPts val="8268"/>
                </a:lnSpc>
              </a:pPr>
              <a:r>
                <a:rPr lang="en-US" sz="7875">
                  <a:solidFill>
                    <a:srgbClr val="000000"/>
                  </a:solidFill>
                  <a:latin typeface="Selima"/>
                </a:rPr>
                <a:t>Emotional Intelligence</a:t>
              </a:r>
            </a:p>
          </p:txBody>
        </p:sp>
      </p:gr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F2F4F3"/>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7973133" y="-200218"/>
            <a:ext cx="2648184" cy="2515775"/>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0">
            <a:off x="731520" y="1155802"/>
            <a:ext cx="8290560" cy="5003597"/>
          </a:xfrm>
          <a:prstGeom prst="rect">
            <a:avLst/>
          </a:prstGeom>
        </p:spPr>
      </p:pic>
      <p:pic>
        <p:nvPicPr>
          <p:cNvPr name="Picture 4" id="4"/>
          <p:cNvPicPr>
            <a:picLocks noChangeAspect="true"/>
          </p:cNvPicPr>
          <p:nvPr/>
        </p:nvPicPr>
        <p:blipFill>
          <a:blip r:embed="rId4">
            <a:alphaModFix amt="54000"/>
          </a:blip>
          <a:srcRect l="0" t="0" r="0" b="0"/>
          <a:stretch>
            <a:fillRect/>
          </a:stretch>
        </p:blipFill>
        <p:spPr>
          <a:xfrm flipH="false" flipV="false" rot="-2336026">
            <a:off x="7814721" y="5988732"/>
            <a:ext cx="1991099" cy="537597"/>
          </a:xfrm>
          <a:prstGeom prst="rect">
            <a:avLst/>
          </a:prstGeom>
        </p:spPr>
      </p:pic>
      <p:pic>
        <p:nvPicPr>
          <p:cNvPr name="Picture 5" id="5"/>
          <p:cNvPicPr>
            <a:picLocks noChangeAspect="true"/>
          </p:cNvPicPr>
          <p:nvPr/>
        </p:nvPicPr>
        <p:blipFill>
          <a:blip r:embed="rId5"/>
          <a:srcRect l="0" t="0" r="0" b="0"/>
          <a:stretch>
            <a:fillRect/>
          </a:stretch>
        </p:blipFill>
        <p:spPr>
          <a:xfrm flipH="false" flipV="false" rot="-2264599">
            <a:off x="373329" y="963500"/>
            <a:ext cx="1399645" cy="608846"/>
          </a:xfrm>
          <a:prstGeom prst="rect">
            <a:avLst/>
          </a:prstGeom>
        </p:spPr>
      </p:pic>
      <p:sp>
        <p:nvSpPr>
          <p:cNvPr name="TextBox 6" id="6"/>
          <p:cNvSpPr txBox="true"/>
          <p:nvPr/>
        </p:nvSpPr>
        <p:spPr>
          <a:xfrm rot="0">
            <a:off x="-4831395" y="545550"/>
            <a:ext cx="18985108" cy="543390"/>
          </a:xfrm>
          <a:prstGeom prst="rect">
            <a:avLst/>
          </a:prstGeom>
        </p:spPr>
        <p:txBody>
          <a:bodyPr anchor="t" rtlCol="false" tIns="0" lIns="0" bIns="0" rIns="0">
            <a:spAutoFit/>
          </a:bodyPr>
          <a:lstStyle/>
          <a:p>
            <a:pPr algn="ctr">
              <a:lnSpc>
                <a:spcPts val="3983"/>
              </a:lnSpc>
            </a:pPr>
            <a:r>
              <a:rPr lang="en-US" sz="4800">
                <a:solidFill>
                  <a:srgbClr val="000000"/>
                </a:solidFill>
                <a:latin typeface="Great Vibes"/>
              </a:rPr>
              <a:t>Future of Cognitive Intelligence</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F2F4F3"/>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7973133" y="-200218"/>
            <a:ext cx="2648184" cy="2515775"/>
          </a:xfrm>
          <a:prstGeom prst="rect">
            <a:avLst/>
          </a:prstGeom>
        </p:spPr>
      </p:pic>
      <p:pic>
        <p:nvPicPr>
          <p:cNvPr name="Picture 3" id="3"/>
          <p:cNvPicPr>
            <a:picLocks noChangeAspect="true"/>
          </p:cNvPicPr>
          <p:nvPr/>
        </p:nvPicPr>
        <p:blipFill>
          <a:blip r:embed="rId3">
            <a:alphaModFix amt="54000"/>
          </a:blip>
          <a:srcRect l="0" t="0" r="0" b="0"/>
          <a:stretch>
            <a:fillRect/>
          </a:stretch>
        </p:blipFill>
        <p:spPr>
          <a:xfrm flipH="false" flipV="false" rot="-2336026">
            <a:off x="7814721" y="5988732"/>
            <a:ext cx="1991099" cy="537597"/>
          </a:xfrm>
          <a:prstGeom prst="rect">
            <a:avLst/>
          </a:prstGeom>
        </p:spPr>
      </p:pic>
      <p:pic>
        <p:nvPicPr>
          <p:cNvPr name="Picture 4" id="4"/>
          <p:cNvPicPr>
            <a:picLocks noChangeAspect="true"/>
          </p:cNvPicPr>
          <p:nvPr/>
        </p:nvPicPr>
        <p:blipFill>
          <a:blip r:embed="rId4"/>
          <a:srcRect l="0" t="0" r="0" b="0"/>
          <a:stretch>
            <a:fillRect/>
          </a:stretch>
        </p:blipFill>
        <p:spPr>
          <a:xfrm flipH="false" flipV="false" rot="-2264599">
            <a:off x="373329" y="963500"/>
            <a:ext cx="1399645" cy="608846"/>
          </a:xfrm>
          <a:prstGeom prst="rect">
            <a:avLst/>
          </a:prstGeom>
        </p:spPr>
      </p:pic>
      <p:pic>
        <p:nvPicPr>
          <p:cNvPr name="Picture 5" id="5"/>
          <p:cNvPicPr>
            <a:picLocks noChangeAspect="true"/>
          </p:cNvPicPr>
          <p:nvPr/>
        </p:nvPicPr>
        <p:blipFill>
          <a:blip r:embed="rId5"/>
          <a:srcRect l="0" t="0" r="0" b="0"/>
          <a:stretch>
            <a:fillRect/>
          </a:stretch>
        </p:blipFill>
        <p:spPr>
          <a:xfrm flipH="false" flipV="false" rot="0">
            <a:off x="1344564" y="731520"/>
            <a:ext cx="7064472" cy="5852160"/>
          </a:xfrm>
          <a:prstGeom prst="rect">
            <a:avLst/>
          </a:prstGeom>
        </p:spPr>
      </p:pic>
      <p:sp>
        <p:nvSpPr>
          <p:cNvPr name="TextBox 6" id="6"/>
          <p:cNvSpPr txBox="true"/>
          <p:nvPr/>
        </p:nvSpPr>
        <p:spPr>
          <a:xfrm rot="-329388">
            <a:off x="396709" y="66294"/>
            <a:ext cx="3824420" cy="1961642"/>
          </a:xfrm>
          <a:prstGeom prst="rect">
            <a:avLst/>
          </a:prstGeom>
        </p:spPr>
        <p:txBody>
          <a:bodyPr anchor="t" rtlCol="false" tIns="0" lIns="0" bIns="0" rIns="0">
            <a:spAutoFit/>
          </a:bodyPr>
          <a:lstStyle/>
          <a:p>
            <a:pPr algn="ctr">
              <a:lnSpc>
                <a:spcPts val="15899"/>
              </a:lnSpc>
              <a:spcBef>
                <a:spcPts val="11924"/>
              </a:spcBef>
            </a:pPr>
            <a:r>
              <a:rPr lang="en-US" sz="11356">
                <a:solidFill>
                  <a:srgbClr val="000000"/>
                </a:solidFill>
                <a:latin typeface="Playlist Script"/>
              </a:rPr>
              <a:t>Stages</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F2F4F3"/>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7973133" y="-200218"/>
            <a:ext cx="2648184" cy="2515775"/>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0">
            <a:off x="2038996" y="464949"/>
            <a:ext cx="5934137" cy="6118731"/>
          </a:xfrm>
          <a:prstGeom prst="rect">
            <a:avLst/>
          </a:prstGeom>
        </p:spPr>
      </p:pic>
      <p:pic>
        <p:nvPicPr>
          <p:cNvPr name="Picture 4" id="4"/>
          <p:cNvPicPr>
            <a:picLocks noChangeAspect="true"/>
          </p:cNvPicPr>
          <p:nvPr/>
        </p:nvPicPr>
        <p:blipFill>
          <a:blip r:embed="rId4"/>
          <a:srcRect l="0" t="0" r="0" b="0"/>
          <a:stretch>
            <a:fillRect/>
          </a:stretch>
        </p:blipFill>
        <p:spPr>
          <a:xfrm flipH="false" flipV="false" rot="-2264599">
            <a:off x="1451533" y="427097"/>
            <a:ext cx="1399645" cy="608846"/>
          </a:xfrm>
          <a:prstGeom prst="rect">
            <a:avLst/>
          </a:prstGeom>
        </p:spPr>
      </p:pic>
      <p:pic>
        <p:nvPicPr>
          <p:cNvPr name="Picture 5" id="5"/>
          <p:cNvPicPr>
            <a:picLocks noChangeAspect="true"/>
          </p:cNvPicPr>
          <p:nvPr/>
        </p:nvPicPr>
        <p:blipFill>
          <a:blip r:embed="rId5">
            <a:alphaModFix amt="54000"/>
          </a:blip>
          <a:srcRect l="0" t="0" r="0" b="0"/>
          <a:stretch>
            <a:fillRect/>
          </a:stretch>
        </p:blipFill>
        <p:spPr>
          <a:xfrm flipH="false" flipV="false" rot="-2336026">
            <a:off x="6736517" y="6088259"/>
            <a:ext cx="1991099" cy="537597"/>
          </a:xfrm>
          <a:prstGeom prst="rect">
            <a:avLst/>
          </a:prstGeom>
        </p:spPr>
      </p:pic>
      <p:sp>
        <p:nvSpPr>
          <p:cNvPr name="TextBox 6" id="6"/>
          <p:cNvSpPr txBox="true"/>
          <p:nvPr/>
        </p:nvSpPr>
        <p:spPr>
          <a:xfrm rot="-5400000">
            <a:off x="-1581841" y="2606102"/>
            <a:ext cx="6842871" cy="2102996"/>
          </a:xfrm>
          <a:prstGeom prst="rect">
            <a:avLst/>
          </a:prstGeom>
        </p:spPr>
        <p:txBody>
          <a:bodyPr anchor="t" rtlCol="false" tIns="0" lIns="0" bIns="0" rIns="0">
            <a:spAutoFit/>
          </a:bodyPr>
          <a:lstStyle/>
          <a:p>
            <a:pPr algn="ctr">
              <a:lnSpc>
                <a:spcPts val="3983"/>
              </a:lnSpc>
            </a:pPr>
            <a:r>
              <a:rPr lang="en-US" sz="4800">
                <a:solidFill>
                  <a:srgbClr val="000000"/>
                </a:solidFill>
                <a:latin typeface="Great Vibes"/>
              </a:rPr>
              <a:t>Uses Of Cognitive Intelligence</a:t>
            </a:r>
          </a:p>
          <a:p>
            <a:pPr algn="ctr">
              <a:lnSpc>
                <a:spcPts val="12486"/>
              </a:lnSpc>
            </a:pP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F2F4F3"/>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7973133" y="-200218"/>
            <a:ext cx="2648184" cy="2515775"/>
          </a:xfrm>
          <a:prstGeom prst="rect">
            <a:avLst/>
          </a:prstGeom>
        </p:spPr>
      </p:pic>
      <p:pic>
        <p:nvPicPr>
          <p:cNvPr name="Picture 3" id="3"/>
          <p:cNvPicPr>
            <a:picLocks noChangeAspect="true"/>
          </p:cNvPicPr>
          <p:nvPr/>
        </p:nvPicPr>
        <p:blipFill>
          <a:blip r:embed="rId3">
            <a:alphaModFix amt="54000"/>
          </a:blip>
          <a:srcRect l="0" t="0" r="0" b="0"/>
          <a:stretch>
            <a:fillRect/>
          </a:stretch>
        </p:blipFill>
        <p:spPr>
          <a:xfrm flipH="false" flipV="false" rot="-2336026">
            <a:off x="7083201" y="5480166"/>
            <a:ext cx="1991099" cy="537597"/>
          </a:xfrm>
          <a:prstGeom prst="rect">
            <a:avLst/>
          </a:prstGeom>
        </p:spPr>
      </p:pic>
      <p:pic>
        <p:nvPicPr>
          <p:cNvPr name="Picture 4" id="4"/>
          <p:cNvPicPr>
            <a:picLocks noChangeAspect="true"/>
          </p:cNvPicPr>
          <p:nvPr/>
        </p:nvPicPr>
        <p:blipFill>
          <a:blip r:embed="rId4"/>
          <a:srcRect l="0" t="0" r="0" b="0"/>
          <a:stretch>
            <a:fillRect/>
          </a:stretch>
        </p:blipFill>
        <p:spPr>
          <a:xfrm flipH="false" flipV="false" rot="-2264599">
            <a:off x="967728" y="427097"/>
            <a:ext cx="1399645" cy="608846"/>
          </a:xfrm>
          <a:prstGeom prst="rect">
            <a:avLst/>
          </a:prstGeom>
        </p:spPr>
      </p:pic>
      <p:pic>
        <p:nvPicPr>
          <p:cNvPr name="Picture 5" id="5"/>
          <p:cNvPicPr>
            <a:picLocks noChangeAspect="true"/>
          </p:cNvPicPr>
          <p:nvPr/>
        </p:nvPicPr>
        <p:blipFill>
          <a:blip r:embed="rId5"/>
          <a:srcRect l="0" t="0" r="0" b="0"/>
          <a:stretch>
            <a:fillRect/>
          </a:stretch>
        </p:blipFill>
        <p:spPr>
          <a:xfrm flipH="false" flipV="false" rot="0">
            <a:off x="1667551" y="731520"/>
            <a:ext cx="6418498" cy="5852160"/>
          </a:xfrm>
          <a:prstGeom prst="rect">
            <a:avLst/>
          </a:prstGeom>
        </p:spPr>
      </p:pic>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F2F4F3"/>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1363618">
            <a:off x="6243948" y="-14038"/>
            <a:ext cx="2302545" cy="2187418"/>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0">
            <a:off x="977613" y="417195"/>
            <a:ext cx="7798375" cy="5852160"/>
          </a:xfrm>
          <a:prstGeom prst="rect">
            <a:avLst/>
          </a:prstGeom>
        </p:spPr>
      </p:pic>
      <p:grpSp>
        <p:nvGrpSpPr>
          <p:cNvPr name="Group 4" id="4"/>
          <p:cNvGrpSpPr/>
          <p:nvPr/>
        </p:nvGrpSpPr>
        <p:grpSpPr>
          <a:xfrm rot="0">
            <a:off x="2388224" y="5711477"/>
            <a:ext cx="4479520" cy="1603723"/>
            <a:chOff x="0" y="0"/>
            <a:chExt cx="5972693" cy="2138298"/>
          </a:xfrm>
        </p:grpSpPr>
        <p:sp>
          <p:nvSpPr>
            <p:cNvPr name="TextBox 5" id="5"/>
            <p:cNvSpPr txBox="true"/>
            <p:nvPr/>
          </p:nvSpPr>
          <p:spPr>
            <a:xfrm rot="0">
              <a:off x="0" y="295275"/>
              <a:ext cx="5972693" cy="1480690"/>
            </a:xfrm>
            <a:prstGeom prst="rect">
              <a:avLst/>
            </a:prstGeom>
          </p:spPr>
          <p:txBody>
            <a:bodyPr anchor="t" rtlCol="false" tIns="0" lIns="0" bIns="0" rIns="0">
              <a:spAutoFit/>
            </a:bodyPr>
            <a:lstStyle/>
            <a:p>
              <a:pPr algn="ctr">
                <a:lnSpc>
                  <a:spcPts val="7216"/>
                </a:lnSpc>
              </a:pPr>
              <a:r>
                <a:rPr lang="en-US" sz="8800">
                  <a:solidFill>
                    <a:srgbClr val="000000"/>
                  </a:solidFill>
                  <a:latin typeface="Playlist Script"/>
                </a:rPr>
                <a:t>EQ vs IQ</a:t>
              </a:r>
            </a:p>
          </p:txBody>
        </p:sp>
        <p:sp>
          <p:nvSpPr>
            <p:cNvPr name="TextBox 6" id="6"/>
            <p:cNvSpPr txBox="true"/>
            <p:nvPr/>
          </p:nvSpPr>
          <p:spPr>
            <a:xfrm rot="0">
              <a:off x="280986" y="1741461"/>
              <a:ext cx="5410720" cy="396837"/>
            </a:xfrm>
            <a:prstGeom prst="rect">
              <a:avLst/>
            </a:prstGeom>
          </p:spPr>
          <p:txBody>
            <a:bodyPr anchor="t" rtlCol="false" tIns="0" lIns="0" bIns="0" rIns="0">
              <a:spAutoFit/>
            </a:bodyPr>
            <a:lstStyle/>
            <a:p>
              <a:pPr algn="ctr">
                <a:lnSpc>
                  <a:spcPts val="2519"/>
                </a:lnSpc>
              </a:pPr>
            </a:p>
          </p:txBody>
        </p:sp>
      </p:gr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F2F4F3"/>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6944692" y="142737"/>
            <a:ext cx="2648184" cy="2515775"/>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0">
            <a:off x="731520" y="824992"/>
            <a:ext cx="8290560" cy="5665216"/>
          </a:xfrm>
          <a:prstGeom prst="rect">
            <a:avLst/>
          </a:prstGeom>
        </p:spPr>
      </p:pic>
      <p:pic>
        <p:nvPicPr>
          <p:cNvPr name="Picture 4" id="4"/>
          <p:cNvPicPr>
            <a:picLocks noChangeAspect="true"/>
          </p:cNvPicPr>
          <p:nvPr/>
        </p:nvPicPr>
        <p:blipFill>
          <a:blip r:embed="rId4"/>
          <a:srcRect l="0" t="0" r="0" b="0"/>
          <a:stretch>
            <a:fillRect/>
          </a:stretch>
        </p:blipFill>
        <p:spPr>
          <a:xfrm flipH="false" flipV="false" rot="-2264599">
            <a:off x="290390" y="747859"/>
            <a:ext cx="1399645" cy="608846"/>
          </a:xfrm>
          <a:prstGeom prst="rect">
            <a:avLst/>
          </a:prstGeom>
        </p:spPr>
      </p:pic>
      <p:pic>
        <p:nvPicPr>
          <p:cNvPr name="Picture 5" id="5"/>
          <p:cNvPicPr>
            <a:picLocks noChangeAspect="true"/>
          </p:cNvPicPr>
          <p:nvPr/>
        </p:nvPicPr>
        <p:blipFill>
          <a:blip r:embed="rId5"/>
          <a:srcRect l="0" t="0" r="0" b="0"/>
          <a:stretch>
            <a:fillRect/>
          </a:stretch>
        </p:blipFill>
        <p:spPr>
          <a:xfrm flipH="false" flipV="false" rot="-2336026">
            <a:off x="7814721" y="6027562"/>
            <a:ext cx="1991099" cy="537597"/>
          </a:xfrm>
          <a:prstGeom prst="rect">
            <a:avLst/>
          </a:prstGeom>
        </p:spPr>
      </p:pic>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F2F4F3"/>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1363618">
            <a:off x="6243948" y="-14038"/>
            <a:ext cx="2302545" cy="2187418"/>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0">
            <a:off x="979432" y="731520"/>
            <a:ext cx="7794735" cy="5852160"/>
          </a:xfrm>
          <a:prstGeom prst="rect">
            <a:avLst/>
          </a:prstGeom>
        </p:spPr>
      </p:pic>
      <p:pic>
        <p:nvPicPr>
          <p:cNvPr name="Picture 4" id="4"/>
          <p:cNvPicPr>
            <a:picLocks noChangeAspect="true"/>
          </p:cNvPicPr>
          <p:nvPr/>
        </p:nvPicPr>
        <p:blipFill>
          <a:blip r:embed="rId4"/>
          <a:srcRect l="0" t="10550" r="0" b="10550"/>
          <a:stretch>
            <a:fillRect/>
          </a:stretch>
        </p:blipFill>
        <p:spPr>
          <a:xfrm flipH="false" flipV="false" rot="-1381671">
            <a:off x="7446400" y="6032537"/>
            <a:ext cx="1875667" cy="643754"/>
          </a:xfrm>
          <a:prstGeom prst="rect">
            <a:avLst/>
          </a:prstGeom>
        </p:spPr>
      </p:pic>
      <p:pic>
        <p:nvPicPr>
          <p:cNvPr name="Picture 5" id="5"/>
          <p:cNvPicPr>
            <a:picLocks noChangeAspect="true"/>
          </p:cNvPicPr>
          <p:nvPr/>
        </p:nvPicPr>
        <p:blipFill>
          <a:blip r:embed="rId5"/>
          <a:srcRect l="0" t="7341" r="0" b="7341"/>
          <a:stretch>
            <a:fillRect/>
          </a:stretch>
        </p:blipFill>
        <p:spPr>
          <a:xfrm flipH="false" flipV="false" rot="-1522733">
            <a:off x="353761" y="522710"/>
            <a:ext cx="1911649" cy="733933"/>
          </a:xfrm>
          <a:prstGeom prst="rect">
            <a:avLst/>
          </a:prstGeom>
        </p:spPr>
      </p:pic>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302E2C"/>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2528745">
            <a:off x="-471865" y="5076265"/>
            <a:ext cx="2782480" cy="2643356"/>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0">
            <a:off x="731520" y="1325880"/>
            <a:ext cx="8290560" cy="4663440"/>
          </a:xfrm>
          <a:prstGeom prst="rect">
            <a:avLst/>
          </a:prstGeom>
        </p:spPr>
      </p:pic>
      <p:pic>
        <p:nvPicPr>
          <p:cNvPr name="Picture 4" id="4"/>
          <p:cNvPicPr>
            <a:picLocks noChangeAspect="true"/>
          </p:cNvPicPr>
          <p:nvPr/>
        </p:nvPicPr>
        <p:blipFill>
          <a:blip r:embed="rId4"/>
          <a:srcRect l="0" t="5446" r="0" b="5446"/>
          <a:stretch>
            <a:fillRect/>
          </a:stretch>
        </p:blipFill>
        <p:spPr>
          <a:xfrm flipH="false" flipV="false" rot="-1898170">
            <a:off x="8038359" y="5539926"/>
            <a:ext cx="1337108" cy="548067"/>
          </a:xfrm>
          <a:prstGeom prst="rect">
            <a:avLst/>
          </a:prstGeom>
        </p:spPr>
      </p:pic>
      <p:pic>
        <p:nvPicPr>
          <p:cNvPr name="Picture 5" id="5"/>
          <p:cNvPicPr>
            <a:picLocks noChangeAspect="true"/>
          </p:cNvPicPr>
          <p:nvPr/>
        </p:nvPicPr>
        <p:blipFill>
          <a:blip r:embed="rId5"/>
          <a:srcRect l="0" t="4589" r="0" b="4589"/>
          <a:stretch>
            <a:fillRect/>
          </a:stretch>
        </p:blipFill>
        <p:spPr>
          <a:xfrm flipH="false" flipV="false" rot="-1946590">
            <a:off x="-27144" y="1178916"/>
            <a:ext cx="1893037" cy="773677"/>
          </a:xfrm>
          <a:prstGeom prst="rect">
            <a:avLst/>
          </a:prstGeom>
        </p:spPr>
      </p:pic>
      <p:sp>
        <p:nvSpPr>
          <p:cNvPr name="TextBox 6" id="6"/>
          <p:cNvSpPr txBox="true"/>
          <p:nvPr/>
        </p:nvSpPr>
        <p:spPr>
          <a:xfrm rot="110297">
            <a:off x="1556643" y="372419"/>
            <a:ext cx="7691627" cy="632491"/>
          </a:xfrm>
          <a:prstGeom prst="rect">
            <a:avLst/>
          </a:prstGeom>
        </p:spPr>
        <p:txBody>
          <a:bodyPr anchor="t" rtlCol="false" tIns="0" lIns="0" bIns="0" rIns="0">
            <a:spAutoFit/>
          </a:bodyPr>
          <a:lstStyle/>
          <a:p>
            <a:pPr algn="ctr">
              <a:lnSpc>
                <a:spcPts val="5040"/>
              </a:lnSpc>
              <a:spcBef>
                <a:spcPts val="3780"/>
              </a:spcBef>
            </a:pPr>
            <a:r>
              <a:rPr lang="en-US" sz="3600">
                <a:solidFill>
                  <a:srgbClr val="FFFFFF"/>
                </a:solidFill>
                <a:latin typeface="Playlist Script"/>
              </a:rPr>
              <a:t>EQ vs IQ </a:t>
            </a:r>
            <a:r>
              <a:rPr lang="en-US" sz="3199">
                <a:solidFill>
                  <a:srgbClr val="FFFFFF"/>
                </a:solidFill>
                <a:latin typeface="Playlist Script"/>
              </a:rPr>
              <a:t>Brain Mapping</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bg>
      <p:bgPr>
        <a:solidFill>
          <a:srgbClr val="302E2C"/>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2528745">
            <a:off x="-471865" y="5076265"/>
            <a:ext cx="2782480" cy="2643356"/>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0">
            <a:off x="731520" y="1278503"/>
            <a:ext cx="8290560" cy="4758193"/>
          </a:xfrm>
          <a:prstGeom prst="rect">
            <a:avLst/>
          </a:prstGeom>
        </p:spPr>
      </p:pic>
      <p:pic>
        <p:nvPicPr>
          <p:cNvPr name="Picture 4" id="4"/>
          <p:cNvPicPr>
            <a:picLocks noChangeAspect="true"/>
          </p:cNvPicPr>
          <p:nvPr/>
        </p:nvPicPr>
        <p:blipFill>
          <a:blip r:embed="rId4"/>
          <a:srcRect l="0" t="4589" r="0" b="4589"/>
          <a:stretch>
            <a:fillRect/>
          </a:stretch>
        </p:blipFill>
        <p:spPr>
          <a:xfrm flipH="false" flipV="false" rot="-1946590">
            <a:off x="-27144" y="1079389"/>
            <a:ext cx="1893037" cy="773677"/>
          </a:xfrm>
          <a:prstGeom prst="rect">
            <a:avLst/>
          </a:prstGeom>
        </p:spPr>
      </p:pic>
      <p:pic>
        <p:nvPicPr>
          <p:cNvPr name="Picture 5" id="5"/>
          <p:cNvPicPr>
            <a:picLocks noChangeAspect="true"/>
          </p:cNvPicPr>
          <p:nvPr/>
        </p:nvPicPr>
        <p:blipFill>
          <a:blip r:embed="rId5"/>
          <a:srcRect l="0" t="5446" r="0" b="5446"/>
          <a:stretch>
            <a:fillRect/>
          </a:stretch>
        </p:blipFill>
        <p:spPr>
          <a:xfrm flipH="false" flipV="false" rot="-1898170">
            <a:off x="8088122" y="5725663"/>
            <a:ext cx="1337108" cy="548067"/>
          </a:xfrm>
          <a:prstGeom prst="rect">
            <a:avLst/>
          </a:prstGeom>
        </p:spPr>
      </p:pic>
      <p:sp>
        <p:nvSpPr>
          <p:cNvPr name="TextBox 6" id="6"/>
          <p:cNvSpPr txBox="true"/>
          <p:nvPr/>
        </p:nvSpPr>
        <p:spPr>
          <a:xfrm rot="110297">
            <a:off x="1556643" y="372419"/>
            <a:ext cx="7691627" cy="632491"/>
          </a:xfrm>
          <a:prstGeom prst="rect">
            <a:avLst/>
          </a:prstGeom>
        </p:spPr>
        <p:txBody>
          <a:bodyPr anchor="t" rtlCol="false" tIns="0" lIns="0" bIns="0" rIns="0">
            <a:spAutoFit/>
          </a:bodyPr>
          <a:lstStyle/>
          <a:p>
            <a:pPr algn="ctr">
              <a:lnSpc>
                <a:spcPts val="5040"/>
              </a:lnSpc>
              <a:spcBef>
                <a:spcPts val="3780"/>
              </a:spcBef>
            </a:pPr>
            <a:r>
              <a:rPr lang="en-US" sz="3600">
                <a:solidFill>
                  <a:srgbClr val="FFFFFF"/>
                </a:solidFill>
                <a:latin typeface="Playlist Script"/>
              </a:rPr>
              <a:t>EQ vs IQ </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bg>
      <p:bgPr>
        <a:solidFill>
          <a:srgbClr val="F2F4F3"/>
        </a:solidFill>
      </p:bgPr>
    </p:bg>
    <p:spTree>
      <p:nvGrpSpPr>
        <p:cNvPr id="1" name=""/>
        <p:cNvGrpSpPr/>
        <p:nvPr/>
      </p:nvGrpSpPr>
      <p:grpSpPr>
        <a:xfrm>
          <a:off x="0" y="0"/>
          <a:ext cx="0" cy="0"/>
          <a:chOff x="0" y="0"/>
          <a:chExt cx="0" cy="0"/>
        </a:xfrm>
      </p:grpSpPr>
      <p:sp>
        <p:nvSpPr>
          <p:cNvPr name="AutoShape 2" id="2"/>
          <p:cNvSpPr/>
          <p:nvPr/>
        </p:nvSpPr>
        <p:spPr>
          <a:xfrm rot="0">
            <a:off x="4683760" y="631753"/>
            <a:ext cx="4521200" cy="6051695"/>
          </a:xfrm>
          <a:prstGeom prst="rect">
            <a:avLst/>
          </a:prstGeom>
          <a:solidFill>
            <a:srgbClr val="302E2C"/>
          </a:solidFill>
        </p:spPr>
      </p:sp>
      <p:sp>
        <p:nvSpPr>
          <p:cNvPr name="AutoShape 3" id="3"/>
          <p:cNvSpPr/>
          <p:nvPr/>
        </p:nvSpPr>
        <p:spPr>
          <a:xfrm rot="0">
            <a:off x="406400" y="1093112"/>
            <a:ext cx="4470400" cy="5128976"/>
          </a:xfrm>
          <a:prstGeom prst="rect">
            <a:avLst/>
          </a:prstGeom>
          <a:solidFill>
            <a:srgbClr val="BEA8A7"/>
          </a:solidFill>
        </p:spPr>
      </p:sp>
      <p:pic>
        <p:nvPicPr>
          <p:cNvPr name="Picture 4" id="4"/>
          <p:cNvPicPr>
            <a:picLocks noChangeAspect="true"/>
          </p:cNvPicPr>
          <p:nvPr/>
        </p:nvPicPr>
        <p:blipFill>
          <a:blip r:embed="rId2"/>
          <a:srcRect l="0" t="0" r="0" b="0"/>
          <a:stretch>
            <a:fillRect/>
          </a:stretch>
        </p:blipFill>
        <p:spPr>
          <a:xfrm flipH="false" flipV="false" rot="3431743">
            <a:off x="-29978" y="5177915"/>
            <a:ext cx="1157236" cy="532329"/>
          </a:xfrm>
          <a:prstGeom prst="rect">
            <a:avLst/>
          </a:prstGeom>
        </p:spPr>
      </p:pic>
      <p:pic>
        <p:nvPicPr>
          <p:cNvPr name="Picture 5" id="5"/>
          <p:cNvPicPr>
            <a:picLocks noChangeAspect="true"/>
          </p:cNvPicPr>
          <p:nvPr/>
        </p:nvPicPr>
        <p:blipFill>
          <a:blip r:embed="rId2"/>
          <a:srcRect l="0" t="5825" r="0" b="5825"/>
          <a:stretch>
            <a:fillRect/>
          </a:stretch>
        </p:blipFill>
        <p:spPr>
          <a:xfrm flipH="false" flipV="false" rot="-1890330">
            <a:off x="8344178" y="6132165"/>
            <a:ext cx="1309846" cy="532329"/>
          </a:xfrm>
          <a:prstGeom prst="rect">
            <a:avLst/>
          </a:prstGeom>
        </p:spPr>
      </p:pic>
      <p:pic>
        <p:nvPicPr>
          <p:cNvPr name="Picture 6" id="6"/>
          <p:cNvPicPr>
            <a:picLocks noChangeAspect="true"/>
          </p:cNvPicPr>
          <p:nvPr/>
        </p:nvPicPr>
        <p:blipFill>
          <a:blip r:embed="rId3"/>
          <a:srcRect l="0" t="0" r="0" b="0"/>
          <a:stretch>
            <a:fillRect/>
          </a:stretch>
        </p:blipFill>
        <p:spPr>
          <a:xfrm flipH="false" flipV="false" rot="3316208">
            <a:off x="3736741" y="5863999"/>
            <a:ext cx="1515118" cy="1439362"/>
          </a:xfrm>
          <a:prstGeom prst="rect">
            <a:avLst/>
          </a:prstGeom>
        </p:spPr>
      </p:pic>
      <p:pic>
        <p:nvPicPr>
          <p:cNvPr name="Picture 7" id="7"/>
          <p:cNvPicPr>
            <a:picLocks noChangeAspect="true"/>
          </p:cNvPicPr>
          <p:nvPr/>
        </p:nvPicPr>
        <p:blipFill>
          <a:blip r:embed="rId3"/>
          <a:srcRect l="0" t="0" r="0" b="0"/>
          <a:stretch>
            <a:fillRect/>
          </a:stretch>
        </p:blipFill>
        <p:spPr>
          <a:xfrm flipH="false" flipV="false" rot="3316208">
            <a:off x="9628" y="1047142"/>
            <a:ext cx="1515118" cy="1439362"/>
          </a:xfrm>
          <a:prstGeom prst="rect">
            <a:avLst/>
          </a:prstGeom>
        </p:spPr>
      </p:pic>
      <p:pic>
        <p:nvPicPr>
          <p:cNvPr name="Picture 8" id="8"/>
          <p:cNvPicPr>
            <a:picLocks noChangeAspect="true"/>
          </p:cNvPicPr>
          <p:nvPr/>
        </p:nvPicPr>
        <p:blipFill>
          <a:blip r:embed="rId4"/>
          <a:srcRect l="0" t="8499" r="0" b="23885"/>
          <a:stretch>
            <a:fillRect/>
          </a:stretch>
        </p:blipFill>
        <p:spPr>
          <a:xfrm flipH="false" flipV="false" rot="-2458981">
            <a:off x="3665328" y="600926"/>
            <a:ext cx="2047238" cy="574463"/>
          </a:xfrm>
          <a:prstGeom prst="rect">
            <a:avLst/>
          </a:prstGeom>
        </p:spPr>
      </p:pic>
      <p:sp>
        <p:nvSpPr>
          <p:cNvPr name="TextBox 9" id="9"/>
          <p:cNvSpPr txBox="true"/>
          <p:nvPr/>
        </p:nvSpPr>
        <p:spPr>
          <a:xfrm rot="0">
            <a:off x="5087322" y="656778"/>
            <a:ext cx="3934758" cy="5944495"/>
          </a:xfrm>
          <a:prstGeom prst="rect">
            <a:avLst/>
          </a:prstGeom>
        </p:spPr>
        <p:txBody>
          <a:bodyPr anchor="t" rtlCol="false" tIns="0" lIns="0" bIns="0" rIns="0">
            <a:spAutoFit/>
          </a:bodyPr>
          <a:lstStyle/>
          <a:p>
            <a:pPr algn="ctr">
              <a:lnSpc>
                <a:spcPts val="3150"/>
              </a:lnSpc>
              <a:spcBef>
                <a:spcPct val="0"/>
              </a:spcBef>
            </a:pPr>
            <a:r>
              <a:rPr lang="en-US" sz="2100">
                <a:solidFill>
                  <a:srgbClr val="FFFFFF"/>
                </a:solidFill>
                <a:latin typeface="Anaktoria"/>
              </a:rPr>
              <a:t>Emotional awareness is best inculcated from an early age by encouraging qualities like sharing, thinking about others, putting oneself in another person's shoes, giving individual space and the general principles of cooperation. There are toys and games available to increase emotional intelligence, and children who do not do well in social settings are known to perform significantly better after taking SEL (Social and Emotional Learning) classes. Adult EQ can also be enhanced, although to a limited extent through effective coaching.</a:t>
            </a:r>
          </a:p>
        </p:txBody>
      </p:sp>
      <p:sp>
        <p:nvSpPr>
          <p:cNvPr name="TextBox 10" id="10"/>
          <p:cNvSpPr txBox="true"/>
          <p:nvPr/>
        </p:nvSpPr>
        <p:spPr>
          <a:xfrm rot="0">
            <a:off x="1202013" y="1473019"/>
            <a:ext cx="3424989" cy="4489593"/>
          </a:xfrm>
          <a:prstGeom prst="rect">
            <a:avLst/>
          </a:prstGeom>
        </p:spPr>
        <p:txBody>
          <a:bodyPr anchor="t" rtlCol="false" tIns="0" lIns="0" bIns="0" rIns="0">
            <a:spAutoFit/>
          </a:bodyPr>
          <a:lstStyle/>
          <a:p>
            <a:pPr algn="ctr">
              <a:lnSpc>
                <a:spcPts val="3600"/>
              </a:lnSpc>
              <a:spcBef>
                <a:spcPct val="0"/>
              </a:spcBef>
            </a:pPr>
            <a:r>
              <a:rPr lang="en-US" sz="2400">
                <a:solidFill>
                  <a:srgbClr val="000000"/>
                </a:solidFill>
                <a:latin typeface="Anaktoria"/>
              </a:rPr>
              <a:t>IQ is more of a genetic make, but there are several ways to tap an individual's IQ to its highest potential through brain-food and mental ability exercises like puzzles, lateral thinking problems, and problem-solving techniques that make you think outside the box.</a:t>
            </a:r>
          </a:p>
        </p:txBody>
      </p:sp>
      <p:sp>
        <p:nvSpPr>
          <p:cNvPr name="TextBox 11" id="11"/>
          <p:cNvSpPr txBox="true"/>
          <p:nvPr/>
        </p:nvSpPr>
        <p:spPr>
          <a:xfrm rot="0">
            <a:off x="-780619" y="41463"/>
            <a:ext cx="6430677" cy="672465"/>
          </a:xfrm>
          <a:prstGeom prst="rect">
            <a:avLst/>
          </a:prstGeom>
        </p:spPr>
        <p:txBody>
          <a:bodyPr anchor="t" rtlCol="false" tIns="0" lIns="0" bIns="0" rIns="0">
            <a:spAutoFit/>
          </a:bodyPr>
          <a:lstStyle/>
          <a:p>
            <a:pPr algn="ctr">
              <a:lnSpc>
                <a:spcPts val="5400"/>
              </a:lnSpc>
              <a:spcBef>
                <a:spcPct val="0"/>
              </a:spcBef>
            </a:pPr>
            <a:r>
              <a:rPr lang="en-US" sz="3600">
                <a:solidFill>
                  <a:srgbClr val="000000"/>
                </a:solidFill>
                <a:latin typeface="Playlist Script"/>
              </a:rPr>
              <a:t>Can EQ or IQ be Enhanced?</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2F4F3"/>
        </a:solidFill>
      </p:bgPr>
    </p:bg>
    <p:spTree>
      <p:nvGrpSpPr>
        <p:cNvPr id="1" name=""/>
        <p:cNvGrpSpPr/>
        <p:nvPr/>
      </p:nvGrpSpPr>
      <p:grpSpPr>
        <a:xfrm>
          <a:off x="0" y="0"/>
          <a:ext cx="0" cy="0"/>
          <a:chOff x="0" y="0"/>
          <a:chExt cx="0" cy="0"/>
        </a:xfrm>
      </p:grpSpPr>
      <p:grpSp>
        <p:nvGrpSpPr>
          <p:cNvPr name="Group 2" id="2"/>
          <p:cNvGrpSpPr/>
          <p:nvPr/>
        </p:nvGrpSpPr>
        <p:grpSpPr>
          <a:xfrm rot="0">
            <a:off x="3607583" y="332727"/>
            <a:ext cx="5953594" cy="1531046"/>
            <a:chOff x="0" y="0"/>
            <a:chExt cx="7938125" cy="2041395"/>
          </a:xfrm>
        </p:grpSpPr>
        <p:sp>
          <p:nvSpPr>
            <p:cNvPr name="AutoShape 3" id="3"/>
            <p:cNvSpPr/>
            <p:nvPr/>
          </p:nvSpPr>
          <p:spPr>
            <a:xfrm rot="0">
              <a:off x="0" y="0"/>
              <a:ext cx="7938125" cy="2041395"/>
            </a:xfrm>
            <a:prstGeom prst="rect">
              <a:avLst/>
            </a:prstGeom>
            <a:solidFill>
              <a:srgbClr val="BEA8A7"/>
            </a:solidFill>
          </p:spPr>
        </p:sp>
        <p:sp>
          <p:nvSpPr>
            <p:cNvPr name="TextBox 4" id="4"/>
            <p:cNvSpPr txBox="true"/>
            <p:nvPr/>
          </p:nvSpPr>
          <p:spPr>
            <a:xfrm rot="0">
              <a:off x="566862" y="411124"/>
              <a:ext cx="6804402" cy="766210"/>
            </a:xfrm>
            <a:prstGeom prst="rect">
              <a:avLst/>
            </a:prstGeom>
          </p:spPr>
          <p:txBody>
            <a:bodyPr anchor="t" rtlCol="false" tIns="0" lIns="0" bIns="0" rIns="0">
              <a:spAutoFit/>
            </a:bodyPr>
            <a:lstStyle/>
            <a:p>
              <a:pPr algn="ctr">
                <a:lnSpc>
                  <a:spcPts val="4018"/>
                </a:lnSpc>
              </a:pPr>
              <a:r>
                <a:rPr lang="en-US" sz="4018">
                  <a:solidFill>
                    <a:srgbClr val="F2F4F3"/>
                  </a:solidFill>
                  <a:latin typeface="Yellowtail Bold"/>
                </a:rPr>
                <a:t>Emotional Intelligence</a:t>
              </a:r>
            </a:p>
          </p:txBody>
        </p:sp>
      </p:grpSp>
      <p:pic>
        <p:nvPicPr>
          <p:cNvPr name="Picture 5" id="5"/>
          <p:cNvPicPr>
            <a:picLocks noChangeAspect="true"/>
          </p:cNvPicPr>
          <p:nvPr/>
        </p:nvPicPr>
        <p:blipFill>
          <a:blip r:embed="rId2"/>
          <a:srcRect l="0" t="14753" r="0" b="14753"/>
          <a:stretch>
            <a:fillRect/>
          </a:stretch>
        </p:blipFill>
        <p:spPr>
          <a:xfrm flipH="false" flipV="false" rot="2700000">
            <a:off x="-164899" y="6166001"/>
            <a:ext cx="1792838" cy="695096"/>
          </a:xfrm>
          <a:prstGeom prst="rect">
            <a:avLst/>
          </a:prstGeom>
        </p:spPr>
      </p:pic>
      <p:pic>
        <p:nvPicPr>
          <p:cNvPr name="Picture 6" id="6"/>
          <p:cNvPicPr>
            <a:picLocks noChangeAspect="true"/>
          </p:cNvPicPr>
          <p:nvPr/>
        </p:nvPicPr>
        <p:blipFill>
          <a:blip r:embed="rId3"/>
          <a:srcRect l="0" t="0" r="0" b="0"/>
          <a:stretch>
            <a:fillRect/>
          </a:stretch>
        </p:blipFill>
        <p:spPr>
          <a:xfrm flipH="false" flipV="false" rot="2528745">
            <a:off x="2977237" y="339673"/>
            <a:ext cx="1597004" cy="1517154"/>
          </a:xfrm>
          <a:prstGeom prst="rect">
            <a:avLst/>
          </a:prstGeom>
        </p:spPr>
      </p:pic>
      <p:pic>
        <p:nvPicPr>
          <p:cNvPr name="Picture 7" id="7"/>
          <p:cNvPicPr>
            <a:picLocks noChangeAspect="true"/>
          </p:cNvPicPr>
          <p:nvPr/>
        </p:nvPicPr>
        <p:blipFill>
          <a:blip r:embed="rId4"/>
          <a:srcRect l="0" t="0" r="0" b="0"/>
          <a:stretch>
            <a:fillRect/>
          </a:stretch>
        </p:blipFill>
        <p:spPr>
          <a:xfrm flipH="false" flipV="false" rot="-7424224">
            <a:off x="8550945" y="1374254"/>
            <a:ext cx="1308031" cy="568993"/>
          </a:xfrm>
          <a:prstGeom prst="rect">
            <a:avLst/>
          </a:prstGeom>
        </p:spPr>
      </p:pic>
      <p:pic>
        <p:nvPicPr>
          <p:cNvPr name="Picture 8" id="8"/>
          <p:cNvPicPr>
            <a:picLocks noChangeAspect="true"/>
          </p:cNvPicPr>
          <p:nvPr/>
        </p:nvPicPr>
        <p:blipFill>
          <a:blip r:embed="rId5"/>
          <a:srcRect l="0" t="0" r="0" b="0"/>
          <a:stretch>
            <a:fillRect/>
          </a:stretch>
        </p:blipFill>
        <p:spPr>
          <a:xfrm flipH="false" flipV="false" rot="0">
            <a:off x="-1279324" y="1236326"/>
            <a:ext cx="5780923" cy="5347354"/>
          </a:xfrm>
          <a:prstGeom prst="rect">
            <a:avLst/>
          </a:prstGeom>
        </p:spPr>
      </p:pic>
      <p:sp>
        <p:nvSpPr>
          <p:cNvPr name="TextBox 9" id="9"/>
          <p:cNvSpPr txBox="true"/>
          <p:nvPr/>
        </p:nvSpPr>
        <p:spPr>
          <a:xfrm rot="0">
            <a:off x="3463298" y="2188484"/>
            <a:ext cx="6097878" cy="4025092"/>
          </a:xfrm>
          <a:prstGeom prst="rect">
            <a:avLst/>
          </a:prstGeom>
        </p:spPr>
        <p:txBody>
          <a:bodyPr anchor="t" rtlCol="false" tIns="0" lIns="0" bIns="0" rIns="0">
            <a:spAutoFit/>
          </a:bodyPr>
          <a:lstStyle/>
          <a:p>
            <a:pPr algn="just">
              <a:lnSpc>
                <a:spcPts val="3221"/>
              </a:lnSpc>
            </a:pPr>
            <a:r>
              <a:rPr lang="en-US" sz="2147">
                <a:solidFill>
                  <a:srgbClr val="302E2C"/>
                </a:solidFill>
                <a:latin typeface="Anaktoria"/>
              </a:rPr>
              <a:t>Emotional intelligence (otherwise known as emotional quotient or EQ) is the ability to understand, use, and manage your own emotions in positive ways to relieve stress, communicate effectively, empathize with others, overcome challenges and defuse conflict. Emotional intelligence helps you build stronger relationships, succeed at school and work, and achieve your career and personal goals. It can also help you to connect with your feelings, turn intention into action, and make informed decisions about what matters most to you.</a:t>
            </a:r>
          </a:p>
        </p:txBody>
      </p:sp>
      <p:sp>
        <p:nvSpPr>
          <p:cNvPr name="TextBox 10" id="10"/>
          <p:cNvSpPr txBox="true"/>
          <p:nvPr/>
        </p:nvSpPr>
        <p:spPr>
          <a:xfrm rot="0">
            <a:off x="260444" y="6751881"/>
            <a:ext cx="3515295" cy="378436"/>
          </a:xfrm>
          <a:prstGeom prst="rect">
            <a:avLst/>
          </a:prstGeom>
        </p:spPr>
        <p:txBody>
          <a:bodyPr anchor="t" rtlCol="false" tIns="0" lIns="0" bIns="0" rIns="0">
            <a:spAutoFit/>
          </a:bodyPr>
          <a:lstStyle/>
          <a:p>
            <a:pPr algn="ctr">
              <a:lnSpc>
                <a:spcPts val="2951"/>
              </a:lnSpc>
              <a:spcBef>
                <a:spcPct val="0"/>
              </a:spcBef>
            </a:pPr>
            <a:r>
              <a:rPr lang="en-US" sz="2108">
                <a:solidFill>
                  <a:srgbClr val="000000"/>
                </a:solidFill>
                <a:latin typeface="Yellowtail"/>
              </a:rPr>
              <a:t>https://youtu.be/LgUCyWhJf6s</a:t>
            </a:r>
          </a:p>
        </p:txBody>
      </p:sp>
      <p:sp>
        <p:nvSpPr>
          <p:cNvPr name="TextBox 11" id="11"/>
          <p:cNvSpPr txBox="true"/>
          <p:nvPr/>
        </p:nvSpPr>
        <p:spPr>
          <a:xfrm rot="0">
            <a:off x="3963329" y="6777857"/>
            <a:ext cx="1084305" cy="368982"/>
          </a:xfrm>
          <a:prstGeom prst="rect">
            <a:avLst/>
          </a:prstGeom>
        </p:spPr>
        <p:txBody>
          <a:bodyPr anchor="t" rtlCol="false" tIns="0" lIns="0" bIns="0" rIns="0">
            <a:spAutoFit/>
          </a:bodyPr>
          <a:lstStyle/>
          <a:p>
            <a:pPr algn="ctr">
              <a:lnSpc>
                <a:spcPts val="2864"/>
              </a:lnSpc>
              <a:spcBef>
                <a:spcPct val="0"/>
              </a:spcBef>
            </a:pPr>
            <a:r>
              <a:rPr lang="en-US" sz="2046">
                <a:solidFill>
                  <a:srgbClr val="000000"/>
                </a:solidFill>
                <a:latin typeface="Yellowtail"/>
              </a:rPr>
              <a:t>-Video Link</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bg>
      <p:bgPr>
        <a:solidFill>
          <a:srgbClr val="F2F4F3"/>
        </a:solidFill>
      </p:bgPr>
    </p:bg>
    <p:spTree>
      <p:nvGrpSpPr>
        <p:cNvPr id="1" name=""/>
        <p:cNvGrpSpPr/>
        <p:nvPr/>
      </p:nvGrpSpPr>
      <p:grpSpPr>
        <a:xfrm>
          <a:off x="0" y="0"/>
          <a:ext cx="0" cy="0"/>
          <a:chOff x="0" y="0"/>
          <a:chExt cx="0" cy="0"/>
        </a:xfrm>
      </p:grpSpPr>
      <p:sp>
        <p:nvSpPr>
          <p:cNvPr name="AutoShape 2" id="2"/>
          <p:cNvSpPr/>
          <p:nvPr/>
        </p:nvSpPr>
        <p:spPr>
          <a:xfrm rot="0">
            <a:off x="508000" y="1405301"/>
            <a:ext cx="4318000" cy="3223509"/>
          </a:xfrm>
          <a:prstGeom prst="rect">
            <a:avLst/>
          </a:prstGeom>
          <a:solidFill>
            <a:srgbClr val="BEA8A7"/>
          </a:solidFill>
        </p:spPr>
      </p:sp>
      <p:sp>
        <p:nvSpPr>
          <p:cNvPr name="AutoShape 3" id="3"/>
          <p:cNvSpPr/>
          <p:nvPr/>
        </p:nvSpPr>
        <p:spPr>
          <a:xfrm rot="0">
            <a:off x="4622800" y="1039210"/>
            <a:ext cx="4318000" cy="2600044"/>
          </a:xfrm>
          <a:prstGeom prst="rect">
            <a:avLst/>
          </a:prstGeom>
          <a:solidFill>
            <a:srgbClr val="302E2C"/>
          </a:solidFill>
        </p:spPr>
      </p:sp>
      <p:sp>
        <p:nvSpPr>
          <p:cNvPr name="AutoShape 4" id="4"/>
          <p:cNvSpPr/>
          <p:nvPr/>
        </p:nvSpPr>
        <p:spPr>
          <a:xfrm rot="0">
            <a:off x="4927600" y="3250270"/>
            <a:ext cx="4318000" cy="2683172"/>
          </a:xfrm>
          <a:prstGeom prst="rect">
            <a:avLst/>
          </a:prstGeom>
          <a:solidFill>
            <a:srgbClr val="BEA8A7"/>
          </a:solidFill>
        </p:spPr>
      </p:sp>
      <p:sp>
        <p:nvSpPr>
          <p:cNvPr name="AutoShape 5" id="5"/>
          <p:cNvSpPr/>
          <p:nvPr/>
        </p:nvSpPr>
        <p:spPr>
          <a:xfrm rot="0">
            <a:off x="812800" y="3745662"/>
            <a:ext cx="4318000" cy="2558479"/>
          </a:xfrm>
          <a:prstGeom prst="rect">
            <a:avLst/>
          </a:prstGeom>
          <a:solidFill>
            <a:srgbClr val="302E2C"/>
          </a:solidFill>
        </p:spPr>
      </p:sp>
      <p:pic>
        <p:nvPicPr>
          <p:cNvPr name="Picture 6" id="6"/>
          <p:cNvPicPr>
            <a:picLocks noChangeAspect="true"/>
          </p:cNvPicPr>
          <p:nvPr/>
        </p:nvPicPr>
        <p:blipFill>
          <a:blip r:embed="rId2"/>
          <a:srcRect l="0" t="9681" r="0" b="9681"/>
          <a:stretch>
            <a:fillRect/>
          </a:stretch>
        </p:blipFill>
        <p:spPr>
          <a:xfrm flipH="false" flipV="false" rot="2887873">
            <a:off x="362117" y="5887477"/>
            <a:ext cx="1372348" cy="459249"/>
          </a:xfrm>
          <a:prstGeom prst="rect">
            <a:avLst/>
          </a:prstGeom>
        </p:spPr>
      </p:pic>
      <p:pic>
        <p:nvPicPr>
          <p:cNvPr name="Picture 7" id="7"/>
          <p:cNvPicPr>
            <a:picLocks noChangeAspect="true"/>
          </p:cNvPicPr>
          <p:nvPr/>
        </p:nvPicPr>
        <p:blipFill>
          <a:blip r:embed="rId3"/>
          <a:srcRect l="0" t="12651" r="0" b="12651"/>
          <a:stretch>
            <a:fillRect/>
          </a:stretch>
        </p:blipFill>
        <p:spPr>
          <a:xfrm flipH="false" flipV="false" rot="-8825548">
            <a:off x="8107059" y="866515"/>
            <a:ext cx="1362895" cy="468296"/>
          </a:xfrm>
          <a:prstGeom prst="rect">
            <a:avLst/>
          </a:prstGeom>
        </p:spPr>
      </p:pic>
      <p:pic>
        <p:nvPicPr>
          <p:cNvPr name="Picture 8" id="8"/>
          <p:cNvPicPr>
            <a:picLocks noChangeAspect="true"/>
          </p:cNvPicPr>
          <p:nvPr/>
        </p:nvPicPr>
        <p:blipFill>
          <a:blip r:embed="rId4"/>
          <a:srcRect l="0" t="5704" r="0" b="5704"/>
          <a:stretch>
            <a:fillRect/>
          </a:stretch>
        </p:blipFill>
        <p:spPr>
          <a:xfrm flipH="false" flipV="false" rot="-2060382">
            <a:off x="21272" y="1158021"/>
            <a:ext cx="1305987" cy="636341"/>
          </a:xfrm>
          <a:prstGeom prst="rect">
            <a:avLst/>
          </a:prstGeom>
        </p:spPr>
      </p:pic>
      <p:pic>
        <p:nvPicPr>
          <p:cNvPr name="Picture 9" id="9"/>
          <p:cNvPicPr>
            <a:picLocks noChangeAspect="true"/>
          </p:cNvPicPr>
          <p:nvPr/>
        </p:nvPicPr>
        <p:blipFill>
          <a:blip r:embed="rId5"/>
          <a:srcRect l="0" t="0" r="0" b="0"/>
          <a:stretch>
            <a:fillRect/>
          </a:stretch>
        </p:blipFill>
        <p:spPr>
          <a:xfrm flipH="false" flipV="false" rot="-1880201">
            <a:off x="8130032" y="5287051"/>
            <a:ext cx="1954799" cy="850338"/>
          </a:xfrm>
          <a:prstGeom prst="rect">
            <a:avLst/>
          </a:prstGeom>
        </p:spPr>
      </p:pic>
      <p:sp>
        <p:nvSpPr>
          <p:cNvPr name="TextBox 10" id="10"/>
          <p:cNvSpPr txBox="true"/>
          <p:nvPr/>
        </p:nvSpPr>
        <p:spPr>
          <a:xfrm rot="0">
            <a:off x="669909" y="80474"/>
            <a:ext cx="8817915" cy="773430"/>
          </a:xfrm>
          <a:prstGeom prst="rect">
            <a:avLst/>
          </a:prstGeom>
        </p:spPr>
        <p:txBody>
          <a:bodyPr anchor="t" rtlCol="false" tIns="0" lIns="0" bIns="0" rIns="0">
            <a:spAutoFit/>
          </a:bodyPr>
          <a:lstStyle/>
          <a:p>
            <a:pPr algn="ctr">
              <a:lnSpc>
                <a:spcPts val="6300"/>
              </a:lnSpc>
              <a:spcBef>
                <a:spcPct val="0"/>
              </a:spcBef>
            </a:pPr>
            <a:r>
              <a:rPr lang="en-US" sz="4200">
                <a:solidFill>
                  <a:srgbClr val="000000"/>
                </a:solidFill>
                <a:latin typeface="Great Vibes"/>
              </a:rPr>
              <a:t>Top 4 Reasons EQ Determines Success in Life</a:t>
            </a:r>
          </a:p>
        </p:txBody>
      </p:sp>
      <p:sp>
        <p:nvSpPr>
          <p:cNvPr name="TextBox 11" id="11"/>
          <p:cNvSpPr txBox="true"/>
          <p:nvPr/>
        </p:nvSpPr>
        <p:spPr>
          <a:xfrm rot="0">
            <a:off x="570204" y="1419042"/>
            <a:ext cx="4052596" cy="674370"/>
          </a:xfrm>
          <a:prstGeom prst="rect">
            <a:avLst/>
          </a:prstGeom>
        </p:spPr>
        <p:txBody>
          <a:bodyPr anchor="t" rtlCol="false" tIns="0" lIns="0" bIns="0" rIns="0">
            <a:spAutoFit/>
          </a:bodyPr>
          <a:lstStyle/>
          <a:p>
            <a:pPr algn="ctr">
              <a:lnSpc>
                <a:spcPts val="2700"/>
              </a:lnSpc>
              <a:spcBef>
                <a:spcPct val="0"/>
              </a:spcBef>
            </a:pPr>
            <a:r>
              <a:rPr lang="en-US" sz="1800">
                <a:solidFill>
                  <a:srgbClr val="000000"/>
                </a:solidFill>
                <a:latin typeface="Montserrat Light"/>
              </a:rPr>
              <a:t>1. EQ has a greater impact on success than other factors.</a:t>
            </a:r>
          </a:p>
        </p:txBody>
      </p:sp>
      <p:sp>
        <p:nvSpPr>
          <p:cNvPr name="TextBox 12" id="12"/>
          <p:cNvSpPr txBox="true"/>
          <p:nvPr/>
        </p:nvSpPr>
        <p:spPr>
          <a:xfrm rot="0">
            <a:off x="731520" y="2195505"/>
            <a:ext cx="3596672" cy="1316497"/>
          </a:xfrm>
          <a:prstGeom prst="rect">
            <a:avLst/>
          </a:prstGeom>
        </p:spPr>
        <p:txBody>
          <a:bodyPr anchor="t" rtlCol="false" tIns="0" lIns="0" bIns="0" rIns="0">
            <a:spAutoFit/>
          </a:bodyPr>
          <a:lstStyle/>
          <a:p>
            <a:pPr algn="ctr">
              <a:lnSpc>
                <a:spcPts val="1735"/>
              </a:lnSpc>
              <a:spcBef>
                <a:spcPct val="0"/>
              </a:spcBef>
            </a:pPr>
            <a:r>
              <a:rPr lang="en-US" sz="1157">
                <a:solidFill>
                  <a:srgbClr val="000000"/>
                </a:solidFill>
                <a:latin typeface="Montserrat Light"/>
              </a:rPr>
              <a:t>It has been said that your IQ can land you a job, but your lack of EQ can get you fired. Your IQ only accounts for 20% of your success in life. Your emotional intelligence and social intelligence are much greater determinants of the success you will achieve in life.</a:t>
            </a:r>
          </a:p>
        </p:txBody>
      </p:sp>
      <p:sp>
        <p:nvSpPr>
          <p:cNvPr name="TextBox 13" id="13"/>
          <p:cNvSpPr txBox="true"/>
          <p:nvPr/>
        </p:nvSpPr>
        <p:spPr>
          <a:xfrm rot="0">
            <a:off x="4622800" y="1072332"/>
            <a:ext cx="4318000" cy="674370"/>
          </a:xfrm>
          <a:prstGeom prst="rect">
            <a:avLst/>
          </a:prstGeom>
        </p:spPr>
        <p:txBody>
          <a:bodyPr anchor="t" rtlCol="false" tIns="0" lIns="0" bIns="0" rIns="0">
            <a:spAutoFit/>
          </a:bodyPr>
          <a:lstStyle/>
          <a:p>
            <a:pPr algn="ctr">
              <a:lnSpc>
                <a:spcPts val="2700"/>
              </a:lnSpc>
              <a:spcBef>
                <a:spcPct val="0"/>
              </a:spcBef>
            </a:pPr>
            <a:r>
              <a:rPr lang="en-US" sz="1800">
                <a:solidFill>
                  <a:srgbClr val="FFFFFF"/>
                </a:solidFill>
                <a:latin typeface="Montserrat Light"/>
              </a:rPr>
              <a:t>2. The ability to delay gratification is a primary indicator of future success.</a:t>
            </a:r>
          </a:p>
        </p:txBody>
      </p:sp>
      <p:sp>
        <p:nvSpPr>
          <p:cNvPr name="TextBox 14" id="14"/>
          <p:cNvSpPr txBox="true"/>
          <p:nvPr/>
        </p:nvSpPr>
        <p:spPr>
          <a:xfrm rot="0">
            <a:off x="4622800" y="1946283"/>
            <a:ext cx="4318000" cy="1008001"/>
          </a:xfrm>
          <a:prstGeom prst="rect">
            <a:avLst/>
          </a:prstGeom>
        </p:spPr>
        <p:txBody>
          <a:bodyPr anchor="t" rtlCol="false" tIns="0" lIns="0" bIns="0" rIns="0">
            <a:spAutoFit/>
          </a:bodyPr>
          <a:lstStyle/>
          <a:p>
            <a:pPr algn="ctr">
              <a:lnSpc>
                <a:spcPts val="1316"/>
              </a:lnSpc>
              <a:spcBef>
                <a:spcPct val="0"/>
              </a:spcBef>
            </a:pPr>
            <a:r>
              <a:rPr lang="en-US" sz="877">
                <a:solidFill>
                  <a:srgbClr val="FFFFFF"/>
                </a:solidFill>
                <a:latin typeface="Montserrat Light"/>
              </a:rPr>
              <a:t>Delayed gratification is the top predictor of future success. People who are able to pay the price today and delay the rewards are much more likely to succeed in life. Unfortunately we have become a nation seeking instant gratification. This shows up in our everyday lives in the foods we choose to eat, the buy-now-pay-later way of life, our difficulty in adhering to an exercise regimen, and putting mindless entertainment ahead of self-development.</a:t>
            </a:r>
          </a:p>
        </p:txBody>
      </p:sp>
      <p:sp>
        <p:nvSpPr>
          <p:cNvPr name="TextBox 15" id="15"/>
          <p:cNvSpPr txBox="true"/>
          <p:nvPr/>
        </p:nvSpPr>
        <p:spPr>
          <a:xfrm rot="0">
            <a:off x="674265" y="3792003"/>
            <a:ext cx="4318000" cy="674370"/>
          </a:xfrm>
          <a:prstGeom prst="rect">
            <a:avLst/>
          </a:prstGeom>
        </p:spPr>
        <p:txBody>
          <a:bodyPr anchor="t" rtlCol="false" tIns="0" lIns="0" bIns="0" rIns="0">
            <a:spAutoFit/>
          </a:bodyPr>
          <a:lstStyle/>
          <a:p>
            <a:pPr algn="ctr">
              <a:lnSpc>
                <a:spcPts val="2700"/>
              </a:lnSpc>
              <a:spcBef>
                <a:spcPct val="0"/>
              </a:spcBef>
            </a:pPr>
            <a:r>
              <a:rPr lang="en-US" sz="1800">
                <a:solidFill>
                  <a:srgbClr val="FFFFFF"/>
                </a:solidFill>
                <a:latin typeface="Montserrat Light"/>
              </a:rPr>
              <a:t>3. High EQ leads to healthy relationships with others.</a:t>
            </a:r>
          </a:p>
        </p:txBody>
      </p:sp>
      <p:sp>
        <p:nvSpPr>
          <p:cNvPr name="TextBox 16" id="16"/>
          <p:cNvSpPr txBox="true"/>
          <p:nvPr/>
        </p:nvSpPr>
        <p:spPr>
          <a:xfrm rot="0">
            <a:off x="1048291" y="4600235"/>
            <a:ext cx="3828509" cy="1468759"/>
          </a:xfrm>
          <a:prstGeom prst="rect">
            <a:avLst/>
          </a:prstGeom>
        </p:spPr>
        <p:txBody>
          <a:bodyPr anchor="t" rtlCol="false" tIns="0" lIns="0" bIns="0" rIns="0">
            <a:spAutoFit/>
          </a:bodyPr>
          <a:lstStyle/>
          <a:p>
            <a:pPr algn="ctr">
              <a:lnSpc>
                <a:spcPts val="1667"/>
              </a:lnSpc>
              <a:spcBef>
                <a:spcPct val="0"/>
              </a:spcBef>
            </a:pPr>
            <a:r>
              <a:rPr lang="en-US" sz="1111">
                <a:solidFill>
                  <a:srgbClr val="FFFFFF"/>
                </a:solidFill>
                <a:latin typeface="Montserrat Light"/>
              </a:rPr>
              <a:t>Our emotional skills have a direct and important bearing on our relationships with others. We need to understand our feelings, where they come from, and how to properly express them. We will not maintain healthy relationships unless we can control our emotions, communicate our feelings in a constructive manner, and understand the feelings of others.</a:t>
            </a:r>
          </a:p>
        </p:txBody>
      </p:sp>
      <p:sp>
        <p:nvSpPr>
          <p:cNvPr name="TextBox 17" id="17"/>
          <p:cNvSpPr txBox="true"/>
          <p:nvPr/>
        </p:nvSpPr>
        <p:spPr>
          <a:xfrm rot="0">
            <a:off x="5133407" y="3326890"/>
            <a:ext cx="3906385" cy="586627"/>
          </a:xfrm>
          <a:prstGeom prst="rect">
            <a:avLst/>
          </a:prstGeom>
        </p:spPr>
        <p:txBody>
          <a:bodyPr anchor="t" rtlCol="false" tIns="0" lIns="0" bIns="0" rIns="0">
            <a:spAutoFit/>
          </a:bodyPr>
          <a:lstStyle/>
          <a:p>
            <a:pPr algn="ctr">
              <a:lnSpc>
                <a:spcPts val="2399"/>
              </a:lnSpc>
              <a:spcBef>
                <a:spcPct val="0"/>
              </a:spcBef>
            </a:pPr>
            <a:r>
              <a:rPr lang="en-US" sz="1599">
                <a:solidFill>
                  <a:srgbClr val="000000"/>
                </a:solidFill>
                <a:latin typeface="Montserrat Light"/>
              </a:rPr>
              <a:t>4. Emotional health impacts physical health.</a:t>
            </a:r>
          </a:p>
        </p:txBody>
      </p:sp>
      <p:sp>
        <p:nvSpPr>
          <p:cNvPr name="TextBox 18" id="18"/>
          <p:cNvSpPr txBox="true"/>
          <p:nvPr/>
        </p:nvSpPr>
        <p:spPr>
          <a:xfrm rot="0">
            <a:off x="5190557" y="3980531"/>
            <a:ext cx="3990273" cy="1443761"/>
          </a:xfrm>
          <a:prstGeom prst="rect">
            <a:avLst/>
          </a:prstGeom>
        </p:spPr>
        <p:txBody>
          <a:bodyPr anchor="t" rtlCol="false" tIns="0" lIns="0" bIns="0" rIns="0">
            <a:spAutoFit/>
          </a:bodyPr>
          <a:lstStyle/>
          <a:p>
            <a:pPr algn="ctr">
              <a:lnSpc>
                <a:spcPts val="1627"/>
              </a:lnSpc>
              <a:spcBef>
                <a:spcPct val="0"/>
              </a:spcBef>
            </a:pPr>
            <a:r>
              <a:rPr lang="en-US" sz="1085">
                <a:solidFill>
                  <a:srgbClr val="000000"/>
                </a:solidFill>
                <a:latin typeface="Montserrat Light"/>
              </a:rPr>
              <a:t>There is a direct connection between our emotional health and our physical health. If our lives are filled with stress, our physical health suffers. It has been estimated that well over 80% of our health problems are stress-related. We experience stress primarily because we are not comfortable emotionally. We need to understand the link between our emotional health and our physical health.</a:t>
            </a: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bg>
      <p:bgPr>
        <a:solidFill>
          <a:srgbClr val="302E2C"/>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2579867">
            <a:off x="7824154" y="657517"/>
            <a:ext cx="1982782" cy="624576"/>
          </a:xfrm>
          <a:prstGeom prst="rect">
            <a:avLst/>
          </a:prstGeom>
        </p:spPr>
      </p:pic>
      <p:sp>
        <p:nvSpPr>
          <p:cNvPr name="AutoShape 3" id="3"/>
          <p:cNvSpPr/>
          <p:nvPr/>
        </p:nvSpPr>
        <p:spPr>
          <a:xfrm rot="0">
            <a:off x="486811" y="1307341"/>
            <a:ext cx="3515360" cy="4710559"/>
          </a:xfrm>
          <a:prstGeom prst="rect">
            <a:avLst/>
          </a:prstGeom>
          <a:solidFill>
            <a:srgbClr val="F2F4F3"/>
          </a:solidFill>
        </p:spPr>
      </p:sp>
      <p:pic>
        <p:nvPicPr>
          <p:cNvPr name="Picture 4" id="4"/>
          <p:cNvPicPr>
            <a:picLocks noChangeAspect="true"/>
          </p:cNvPicPr>
          <p:nvPr/>
        </p:nvPicPr>
        <p:blipFill>
          <a:blip r:embed="rId3"/>
          <a:srcRect l="0" t="0" r="0" b="0"/>
          <a:stretch>
            <a:fillRect/>
          </a:stretch>
        </p:blipFill>
        <p:spPr>
          <a:xfrm flipH="false" flipV="false" rot="3009026">
            <a:off x="-11281" y="5347847"/>
            <a:ext cx="1641127" cy="738507"/>
          </a:xfrm>
          <a:prstGeom prst="rect">
            <a:avLst/>
          </a:prstGeom>
        </p:spPr>
      </p:pic>
      <p:pic>
        <p:nvPicPr>
          <p:cNvPr name="Picture 5" id="5"/>
          <p:cNvPicPr>
            <a:picLocks noChangeAspect="true"/>
          </p:cNvPicPr>
          <p:nvPr/>
        </p:nvPicPr>
        <p:blipFill>
          <a:blip r:embed="rId4"/>
          <a:srcRect l="0" t="0" r="0" b="0"/>
          <a:stretch>
            <a:fillRect/>
          </a:stretch>
        </p:blipFill>
        <p:spPr>
          <a:xfrm flipH="false" flipV="false" rot="0">
            <a:off x="8007848" y="4924550"/>
            <a:ext cx="2004427" cy="1904206"/>
          </a:xfrm>
          <a:prstGeom prst="rect">
            <a:avLst/>
          </a:prstGeom>
        </p:spPr>
      </p:pic>
      <p:pic>
        <p:nvPicPr>
          <p:cNvPr name="Picture 6" id="6"/>
          <p:cNvPicPr>
            <a:picLocks noChangeAspect="true"/>
          </p:cNvPicPr>
          <p:nvPr/>
        </p:nvPicPr>
        <p:blipFill>
          <a:blip r:embed="rId5"/>
          <a:srcRect l="0" t="0" r="0" b="0"/>
          <a:stretch>
            <a:fillRect/>
          </a:stretch>
        </p:blipFill>
        <p:spPr>
          <a:xfrm flipH="false" flipV="false" rot="0">
            <a:off x="3677575" y="976596"/>
            <a:ext cx="5782353" cy="5852160"/>
          </a:xfrm>
          <a:prstGeom prst="rect">
            <a:avLst/>
          </a:prstGeom>
        </p:spPr>
      </p:pic>
      <p:sp>
        <p:nvSpPr>
          <p:cNvPr name="TextBox 7" id="7"/>
          <p:cNvSpPr txBox="true"/>
          <p:nvPr/>
        </p:nvSpPr>
        <p:spPr>
          <a:xfrm rot="0">
            <a:off x="182052" y="325577"/>
            <a:ext cx="4479520" cy="644228"/>
          </a:xfrm>
          <a:prstGeom prst="rect">
            <a:avLst/>
          </a:prstGeom>
        </p:spPr>
        <p:txBody>
          <a:bodyPr anchor="t" rtlCol="false" tIns="0" lIns="0" bIns="0" rIns="0">
            <a:spAutoFit/>
          </a:bodyPr>
          <a:lstStyle/>
          <a:p>
            <a:pPr algn="ctr">
              <a:lnSpc>
                <a:spcPts val="4591"/>
              </a:lnSpc>
            </a:pPr>
            <a:r>
              <a:rPr lang="en-US" sz="5600">
                <a:solidFill>
                  <a:srgbClr val="FFFFFF"/>
                </a:solidFill>
                <a:latin typeface="Playlist Script"/>
              </a:rPr>
              <a:t>Conclusion</a:t>
            </a:r>
          </a:p>
        </p:txBody>
      </p:sp>
      <p:sp>
        <p:nvSpPr>
          <p:cNvPr name="TextBox 8" id="8"/>
          <p:cNvSpPr txBox="true"/>
          <p:nvPr/>
        </p:nvSpPr>
        <p:spPr>
          <a:xfrm rot="0">
            <a:off x="633552" y="1624252"/>
            <a:ext cx="3221878" cy="3716016"/>
          </a:xfrm>
          <a:prstGeom prst="rect">
            <a:avLst/>
          </a:prstGeom>
        </p:spPr>
        <p:txBody>
          <a:bodyPr anchor="t" rtlCol="false" tIns="0" lIns="0" bIns="0" rIns="0">
            <a:spAutoFit/>
          </a:bodyPr>
          <a:lstStyle/>
          <a:p>
            <a:pPr algn="ctr">
              <a:lnSpc>
                <a:spcPts val="2098"/>
              </a:lnSpc>
              <a:spcBef>
                <a:spcPct val="0"/>
              </a:spcBef>
            </a:pPr>
            <a:r>
              <a:rPr lang="en-US" sz="1399">
                <a:solidFill>
                  <a:srgbClr val="000000"/>
                </a:solidFill>
                <a:latin typeface="Montserrat Light"/>
              </a:rPr>
              <a:t>I think both EQ and IQ should be used together for a person to achieve success in their lives. However, if I must choose, I believe EQ is slightly more important than IQ because it develops one's ability to judge and react to people around them. If one was simply intelligent, but could not get along with others, achieving success would be a huge struggle. EQ and IQ are the difference between being able to function well and being able to function well enough to succeed.</a:t>
            </a:r>
          </a:p>
        </p:txBody>
      </p:sp>
    </p:spTree>
  </p:cSld>
  <p:clrMapOvr>
    <a:masterClrMapping/>
  </p:clrMapOvr>
</p:sld>
</file>

<file path=ppt/slides/slide32.xml><?xml version="1.0" encoding="utf-8"?>
<p:sld xmlns:p="http://schemas.openxmlformats.org/presentationml/2006/main" xmlns:a="http://schemas.openxmlformats.org/drawingml/2006/main">
  <p:cSld>
    <p:bg>
      <p:bgPr>
        <a:solidFill>
          <a:srgbClr val="302E2C"/>
        </a:solidFill>
      </p:bgPr>
    </p:bg>
    <p:spTree>
      <p:nvGrpSpPr>
        <p:cNvPr id="1" name=""/>
        <p:cNvGrpSpPr/>
        <p:nvPr/>
      </p:nvGrpSpPr>
      <p:grpSpPr>
        <a:xfrm>
          <a:off x="0" y="0"/>
          <a:ext cx="0" cy="0"/>
          <a:chOff x="0" y="0"/>
          <a:chExt cx="0" cy="0"/>
        </a:xfrm>
      </p:grpSpPr>
      <p:sp>
        <p:nvSpPr>
          <p:cNvPr name="TextBox 2" id="2"/>
          <p:cNvSpPr txBox="true"/>
          <p:nvPr/>
        </p:nvSpPr>
        <p:spPr>
          <a:xfrm rot="-329388">
            <a:off x="534309" y="2149468"/>
            <a:ext cx="8414248" cy="1961642"/>
          </a:xfrm>
          <a:prstGeom prst="rect">
            <a:avLst/>
          </a:prstGeom>
        </p:spPr>
        <p:txBody>
          <a:bodyPr anchor="t" rtlCol="false" tIns="0" lIns="0" bIns="0" rIns="0">
            <a:spAutoFit/>
          </a:bodyPr>
          <a:lstStyle/>
          <a:p>
            <a:pPr algn="ctr">
              <a:lnSpc>
                <a:spcPts val="15899"/>
              </a:lnSpc>
              <a:spcBef>
                <a:spcPts val="11924"/>
              </a:spcBef>
            </a:pPr>
            <a:r>
              <a:rPr lang="en-US" sz="11356">
                <a:solidFill>
                  <a:srgbClr val="FFFFFF"/>
                </a:solidFill>
                <a:latin typeface="Playlist Script"/>
              </a:rPr>
              <a:t>THANK YOU</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302E2C"/>
        </a:solidFill>
      </p:bgPr>
    </p:bg>
    <p:spTree>
      <p:nvGrpSpPr>
        <p:cNvPr id="1" name=""/>
        <p:cNvGrpSpPr/>
        <p:nvPr/>
      </p:nvGrpSpPr>
      <p:grpSpPr>
        <a:xfrm>
          <a:off x="0" y="0"/>
          <a:ext cx="0" cy="0"/>
          <a:chOff x="0" y="0"/>
          <a:chExt cx="0" cy="0"/>
        </a:xfrm>
      </p:grpSpPr>
      <p:sp>
        <p:nvSpPr>
          <p:cNvPr name="AutoShape 2" id="2"/>
          <p:cNvSpPr/>
          <p:nvPr/>
        </p:nvSpPr>
        <p:spPr>
          <a:xfrm rot="0">
            <a:off x="406400" y="551859"/>
            <a:ext cx="8940800" cy="6211482"/>
          </a:xfrm>
          <a:prstGeom prst="rect">
            <a:avLst/>
          </a:prstGeom>
          <a:solidFill>
            <a:srgbClr val="F2F4F3"/>
          </a:solidFill>
        </p:spPr>
      </p:sp>
      <p:pic>
        <p:nvPicPr>
          <p:cNvPr name="Picture 3" id="3"/>
          <p:cNvPicPr>
            <a:picLocks noChangeAspect="true"/>
          </p:cNvPicPr>
          <p:nvPr/>
        </p:nvPicPr>
        <p:blipFill>
          <a:blip r:embed="rId2"/>
          <a:srcRect l="0" t="4589" r="0" b="4589"/>
          <a:stretch>
            <a:fillRect/>
          </a:stretch>
        </p:blipFill>
        <p:spPr>
          <a:xfrm flipH="false" flipV="false" rot="-1946590">
            <a:off x="-291009" y="354182"/>
            <a:ext cx="1893037" cy="773677"/>
          </a:xfrm>
          <a:prstGeom prst="rect">
            <a:avLst/>
          </a:prstGeom>
        </p:spPr>
      </p:pic>
      <p:pic>
        <p:nvPicPr>
          <p:cNvPr name="Picture 4" id="4"/>
          <p:cNvPicPr>
            <a:picLocks noChangeAspect="true"/>
          </p:cNvPicPr>
          <p:nvPr/>
        </p:nvPicPr>
        <p:blipFill>
          <a:blip r:embed="rId3"/>
          <a:srcRect l="0" t="5446" r="0" b="5446"/>
          <a:stretch>
            <a:fillRect/>
          </a:stretch>
        </p:blipFill>
        <p:spPr>
          <a:xfrm flipH="false" flipV="false" rot="-1898170">
            <a:off x="8353526" y="6309647"/>
            <a:ext cx="1337108" cy="548067"/>
          </a:xfrm>
          <a:prstGeom prst="rect">
            <a:avLst/>
          </a:prstGeom>
        </p:spPr>
      </p:pic>
      <p:pic>
        <p:nvPicPr>
          <p:cNvPr name="Picture 5" id="5"/>
          <p:cNvPicPr>
            <a:picLocks noChangeAspect="true"/>
          </p:cNvPicPr>
          <p:nvPr/>
        </p:nvPicPr>
        <p:blipFill>
          <a:blip r:embed="rId4"/>
          <a:srcRect l="0" t="0" r="0" b="0"/>
          <a:stretch>
            <a:fillRect/>
          </a:stretch>
        </p:blipFill>
        <p:spPr>
          <a:xfrm flipH="false" flipV="false" rot="2528745">
            <a:off x="-471865" y="6076390"/>
            <a:ext cx="2782480" cy="2643356"/>
          </a:xfrm>
          <a:prstGeom prst="rect">
            <a:avLst/>
          </a:prstGeom>
        </p:spPr>
      </p:pic>
      <p:sp>
        <p:nvSpPr>
          <p:cNvPr name="TextBox 6" id="6"/>
          <p:cNvSpPr txBox="true"/>
          <p:nvPr/>
        </p:nvSpPr>
        <p:spPr>
          <a:xfrm rot="0">
            <a:off x="655509" y="1265610"/>
            <a:ext cx="8366571" cy="2471528"/>
          </a:xfrm>
          <a:prstGeom prst="rect">
            <a:avLst/>
          </a:prstGeom>
        </p:spPr>
        <p:txBody>
          <a:bodyPr anchor="t" rtlCol="false" tIns="0" lIns="0" bIns="0" rIns="0">
            <a:spAutoFit/>
          </a:bodyPr>
          <a:lstStyle/>
          <a:p>
            <a:pPr algn="ctr">
              <a:lnSpc>
                <a:spcPts val="3895"/>
              </a:lnSpc>
            </a:pPr>
            <a:r>
              <a:rPr lang="en-US" sz="3895">
                <a:solidFill>
                  <a:srgbClr val="BEA8A7"/>
                </a:solidFill>
                <a:latin typeface="Anaktoria Bold"/>
              </a:rPr>
              <a:t>   “No doubt emotional intelligence is more rare than book smarts, but my experience says it is actually more important in the making of a leader. You just can’t ignore it.”   –Jack Welch   </a:t>
            </a:r>
          </a:p>
        </p:txBody>
      </p:sp>
      <p:pic>
        <p:nvPicPr>
          <p:cNvPr name="Picture 7" id="7"/>
          <p:cNvPicPr>
            <a:picLocks noChangeAspect="true"/>
          </p:cNvPicPr>
          <p:nvPr/>
        </p:nvPicPr>
        <p:blipFill>
          <a:blip r:embed="rId5"/>
          <a:srcRect l="0" t="0" r="0" b="0"/>
          <a:stretch>
            <a:fillRect/>
          </a:stretch>
        </p:blipFill>
        <p:spPr>
          <a:xfrm flipH="false" flipV="false" rot="0">
            <a:off x="6208296" y="3265008"/>
            <a:ext cx="2486133" cy="3318672"/>
          </a:xfrm>
          <a:prstGeom prst="rect">
            <a:avLst/>
          </a:prstGeom>
        </p:spPr>
      </p:pic>
      <p:pic>
        <p:nvPicPr>
          <p:cNvPr name="Picture 8" id="8"/>
          <p:cNvPicPr>
            <a:picLocks noChangeAspect="true"/>
          </p:cNvPicPr>
          <p:nvPr/>
        </p:nvPicPr>
        <p:blipFill>
          <a:blip r:embed="rId6"/>
          <a:srcRect l="0" t="0" r="0" b="0"/>
          <a:stretch>
            <a:fillRect/>
          </a:stretch>
        </p:blipFill>
        <p:spPr>
          <a:xfrm flipH="false" flipV="false" rot="0">
            <a:off x="219092" y="3657600"/>
            <a:ext cx="5468849" cy="2804940"/>
          </a:xfrm>
          <a:prstGeom prst="rect">
            <a:avLst/>
          </a:prstGeom>
        </p:spPr>
      </p:pic>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2F4F3"/>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1363618">
            <a:off x="6243948" y="-1252288"/>
            <a:ext cx="2302545" cy="2187418"/>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0">
            <a:off x="891005" y="731520"/>
            <a:ext cx="7971591" cy="5852160"/>
          </a:xfrm>
          <a:prstGeom prst="rect">
            <a:avLst/>
          </a:prstGeom>
        </p:spPr>
      </p:pic>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2F4F3"/>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1363618">
            <a:off x="6243948" y="-14038"/>
            <a:ext cx="2302545" cy="2187418"/>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0">
            <a:off x="1550623" y="731520"/>
            <a:ext cx="6652353" cy="5852160"/>
          </a:xfrm>
          <a:prstGeom prst="rect">
            <a:avLst/>
          </a:prstGeom>
        </p:spPr>
      </p:pic>
      <p:pic>
        <p:nvPicPr>
          <p:cNvPr name="Picture 4" id="4"/>
          <p:cNvPicPr>
            <a:picLocks noChangeAspect="true"/>
          </p:cNvPicPr>
          <p:nvPr/>
        </p:nvPicPr>
        <p:blipFill>
          <a:blip r:embed="rId4"/>
          <a:srcRect l="0" t="7341" r="0" b="7341"/>
          <a:stretch>
            <a:fillRect/>
          </a:stretch>
        </p:blipFill>
        <p:spPr>
          <a:xfrm flipH="false" flipV="false" rot="-1522733">
            <a:off x="967508" y="572474"/>
            <a:ext cx="1911649" cy="733933"/>
          </a:xfrm>
          <a:prstGeom prst="rect">
            <a:avLst/>
          </a:prstGeom>
        </p:spPr>
      </p:pic>
      <p:pic>
        <p:nvPicPr>
          <p:cNvPr name="Picture 5" id="5"/>
          <p:cNvPicPr>
            <a:picLocks noChangeAspect="true"/>
          </p:cNvPicPr>
          <p:nvPr/>
        </p:nvPicPr>
        <p:blipFill>
          <a:blip r:embed="rId5"/>
          <a:srcRect l="0" t="10550" r="0" b="10550"/>
          <a:stretch>
            <a:fillRect/>
          </a:stretch>
        </p:blipFill>
        <p:spPr>
          <a:xfrm flipH="false" flipV="false" rot="-1381671">
            <a:off x="7095233" y="6261803"/>
            <a:ext cx="1875667" cy="643754"/>
          </a:xfrm>
          <a:prstGeom prst="rect">
            <a:avLst/>
          </a:prstGeom>
        </p:spPr>
      </p:pic>
      <p:sp>
        <p:nvSpPr>
          <p:cNvPr name="TextBox 6" id="6"/>
          <p:cNvSpPr txBox="true"/>
          <p:nvPr/>
        </p:nvSpPr>
        <p:spPr>
          <a:xfrm rot="-329388">
            <a:off x="-910132" y="81508"/>
            <a:ext cx="3824420" cy="817060"/>
          </a:xfrm>
          <a:prstGeom prst="rect">
            <a:avLst/>
          </a:prstGeom>
        </p:spPr>
        <p:txBody>
          <a:bodyPr anchor="t" rtlCol="false" tIns="0" lIns="0" bIns="0" rIns="0">
            <a:spAutoFit/>
          </a:bodyPr>
          <a:lstStyle/>
          <a:p>
            <a:pPr algn="ctr">
              <a:lnSpc>
                <a:spcPts val="6719"/>
              </a:lnSpc>
              <a:spcBef>
                <a:spcPts val="5040"/>
              </a:spcBef>
            </a:pPr>
            <a:r>
              <a:rPr lang="en-US" sz="4800">
                <a:solidFill>
                  <a:srgbClr val="000000"/>
                </a:solidFill>
                <a:latin typeface="Playlist Script"/>
              </a:rPr>
              <a:t>Range</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2F4F3"/>
        </a:solidFill>
      </p:bgPr>
    </p:bg>
    <p:spTree>
      <p:nvGrpSpPr>
        <p:cNvPr id="1" name=""/>
        <p:cNvGrpSpPr/>
        <p:nvPr/>
      </p:nvGrpSpPr>
      <p:grpSpPr>
        <a:xfrm>
          <a:off x="0" y="0"/>
          <a:ext cx="0" cy="0"/>
          <a:chOff x="0" y="0"/>
          <a:chExt cx="0" cy="0"/>
        </a:xfrm>
      </p:grpSpPr>
      <p:sp>
        <p:nvSpPr>
          <p:cNvPr name="AutoShape 2" id="2"/>
          <p:cNvSpPr/>
          <p:nvPr/>
        </p:nvSpPr>
        <p:spPr>
          <a:xfrm rot="0">
            <a:off x="4775200" y="1071724"/>
            <a:ext cx="4452888" cy="1728768"/>
          </a:xfrm>
          <a:prstGeom prst="rect">
            <a:avLst/>
          </a:prstGeom>
          <a:solidFill>
            <a:srgbClr val="302E2C"/>
          </a:solidFill>
        </p:spPr>
      </p:sp>
      <p:sp>
        <p:nvSpPr>
          <p:cNvPr name="AutoShape 3" id="3"/>
          <p:cNvSpPr/>
          <p:nvPr/>
        </p:nvSpPr>
        <p:spPr>
          <a:xfrm rot="0">
            <a:off x="4670426" y="2695719"/>
            <a:ext cx="4452888" cy="1728768"/>
          </a:xfrm>
          <a:prstGeom prst="rect">
            <a:avLst/>
          </a:prstGeom>
          <a:solidFill>
            <a:srgbClr val="BEA8A7"/>
          </a:solidFill>
        </p:spPr>
      </p:sp>
      <p:sp>
        <p:nvSpPr>
          <p:cNvPr name="AutoShape 4" id="4"/>
          <p:cNvSpPr/>
          <p:nvPr/>
        </p:nvSpPr>
        <p:spPr>
          <a:xfrm rot="0">
            <a:off x="531860" y="1281272"/>
            <a:ext cx="4452888" cy="1728768"/>
          </a:xfrm>
          <a:prstGeom prst="rect">
            <a:avLst/>
          </a:prstGeom>
          <a:solidFill>
            <a:srgbClr val="BEA8A7"/>
          </a:solidFill>
        </p:spPr>
      </p:sp>
      <p:sp>
        <p:nvSpPr>
          <p:cNvPr name="AutoShape 5" id="5"/>
          <p:cNvSpPr/>
          <p:nvPr/>
        </p:nvSpPr>
        <p:spPr>
          <a:xfrm rot="0">
            <a:off x="322312" y="2905267"/>
            <a:ext cx="4452888" cy="1728768"/>
          </a:xfrm>
          <a:prstGeom prst="rect">
            <a:avLst/>
          </a:prstGeom>
          <a:solidFill>
            <a:srgbClr val="302E2C"/>
          </a:solidFill>
        </p:spPr>
      </p:sp>
      <p:sp>
        <p:nvSpPr>
          <p:cNvPr name="AutoShape 6" id="6"/>
          <p:cNvSpPr/>
          <p:nvPr/>
        </p:nvSpPr>
        <p:spPr>
          <a:xfrm rot="0">
            <a:off x="4775200" y="4299656"/>
            <a:ext cx="4318000" cy="1676400"/>
          </a:xfrm>
          <a:prstGeom prst="rect">
            <a:avLst/>
          </a:prstGeom>
          <a:solidFill>
            <a:srgbClr val="302E2C"/>
          </a:solidFill>
        </p:spPr>
      </p:sp>
      <p:sp>
        <p:nvSpPr>
          <p:cNvPr name="AutoShape 7" id="7"/>
          <p:cNvSpPr/>
          <p:nvPr/>
        </p:nvSpPr>
        <p:spPr>
          <a:xfrm rot="0">
            <a:off x="531860" y="4572029"/>
            <a:ext cx="4452888" cy="1728768"/>
          </a:xfrm>
          <a:prstGeom prst="rect">
            <a:avLst/>
          </a:prstGeom>
          <a:solidFill>
            <a:srgbClr val="BEA8A7"/>
          </a:solidFill>
        </p:spPr>
      </p:sp>
      <p:pic>
        <p:nvPicPr>
          <p:cNvPr name="Picture 8" id="8"/>
          <p:cNvPicPr>
            <a:picLocks noChangeAspect="true"/>
          </p:cNvPicPr>
          <p:nvPr/>
        </p:nvPicPr>
        <p:blipFill>
          <a:blip r:embed="rId2"/>
          <a:srcRect l="0" t="11431" r="0" b="11431"/>
          <a:stretch>
            <a:fillRect/>
          </a:stretch>
        </p:blipFill>
        <p:spPr>
          <a:xfrm flipH="false" flipV="false" rot="-8825548">
            <a:off x="8192495" y="1021838"/>
            <a:ext cx="1500331" cy="532361"/>
          </a:xfrm>
          <a:prstGeom prst="rect">
            <a:avLst/>
          </a:prstGeom>
        </p:spPr>
      </p:pic>
      <p:pic>
        <p:nvPicPr>
          <p:cNvPr name="Picture 9" id="9"/>
          <p:cNvPicPr>
            <a:picLocks noChangeAspect="true"/>
          </p:cNvPicPr>
          <p:nvPr/>
        </p:nvPicPr>
        <p:blipFill>
          <a:blip r:embed="rId3"/>
          <a:srcRect l="0" t="0" r="0" b="0"/>
          <a:stretch>
            <a:fillRect/>
          </a:stretch>
        </p:blipFill>
        <p:spPr>
          <a:xfrm flipH="false" flipV="false" rot="-3962001">
            <a:off x="8408884" y="4076720"/>
            <a:ext cx="1279908" cy="556760"/>
          </a:xfrm>
          <a:prstGeom prst="rect">
            <a:avLst/>
          </a:prstGeom>
        </p:spPr>
      </p:pic>
      <p:pic>
        <p:nvPicPr>
          <p:cNvPr name="Picture 10" id="10"/>
          <p:cNvPicPr>
            <a:picLocks noChangeAspect="true"/>
          </p:cNvPicPr>
          <p:nvPr/>
        </p:nvPicPr>
        <p:blipFill>
          <a:blip r:embed="rId4"/>
          <a:srcRect l="0" t="0" r="0" b="0"/>
          <a:stretch>
            <a:fillRect/>
          </a:stretch>
        </p:blipFill>
        <p:spPr>
          <a:xfrm flipH="false" flipV="false" rot="-3239246">
            <a:off x="-592051" y="-48918"/>
            <a:ext cx="2098502" cy="1993576"/>
          </a:xfrm>
          <a:prstGeom prst="rect">
            <a:avLst/>
          </a:prstGeom>
        </p:spPr>
      </p:pic>
      <p:pic>
        <p:nvPicPr>
          <p:cNvPr name="Picture 11" id="11"/>
          <p:cNvPicPr>
            <a:picLocks noChangeAspect="true"/>
          </p:cNvPicPr>
          <p:nvPr/>
        </p:nvPicPr>
        <p:blipFill>
          <a:blip r:embed="rId2"/>
          <a:srcRect l="0" t="0" r="0" b="0"/>
          <a:stretch>
            <a:fillRect/>
          </a:stretch>
        </p:blipFill>
        <p:spPr>
          <a:xfrm flipH="false" flipV="false" rot="2700000">
            <a:off x="-164934" y="4321493"/>
            <a:ext cx="1513860" cy="696375"/>
          </a:xfrm>
          <a:prstGeom prst="rect">
            <a:avLst/>
          </a:prstGeom>
        </p:spPr>
      </p:pic>
      <p:pic>
        <p:nvPicPr>
          <p:cNvPr name="Picture 12" id="12"/>
          <p:cNvPicPr>
            <a:picLocks noChangeAspect="true"/>
          </p:cNvPicPr>
          <p:nvPr/>
        </p:nvPicPr>
        <p:blipFill>
          <a:blip r:embed="rId5"/>
          <a:srcRect l="0" t="0" r="0" b="0"/>
          <a:stretch>
            <a:fillRect/>
          </a:stretch>
        </p:blipFill>
        <p:spPr>
          <a:xfrm flipH="false" flipV="false" rot="0">
            <a:off x="5170521" y="4355100"/>
            <a:ext cx="3527359" cy="2645519"/>
          </a:xfrm>
          <a:prstGeom prst="rect">
            <a:avLst/>
          </a:prstGeom>
        </p:spPr>
      </p:pic>
      <p:sp>
        <p:nvSpPr>
          <p:cNvPr name="TextBox 13" id="13"/>
          <p:cNvSpPr txBox="true"/>
          <p:nvPr/>
        </p:nvSpPr>
        <p:spPr>
          <a:xfrm rot="0">
            <a:off x="-1149486" y="263975"/>
            <a:ext cx="12268468" cy="683895"/>
          </a:xfrm>
          <a:prstGeom prst="rect">
            <a:avLst/>
          </a:prstGeom>
        </p:spPr>
        <p:txBody>
          <a:bodyPr anchor="t" rtlCol="false" tIns="0" lIns="0" bIns="0" rIns="0">
            <a:spAutoFit/>
          </a:bodyPr>
          <a:lstStyle/>
          <a:p>
            <a:pPr algn="ctr">
              <a:lnSpc>
                <a:spcPts val="5040"/>
              </a:lnSpc>
            </a:pPr>
            <a:r>
              <a:rPr lang="en-US" sz="4800">
                <a:solidFill>
                  <a:srgbClr val="000000"/>
                </a:solidFill>
                <a:latin typeface="Selima"/>
              </a:rPr>
              <a:t>Affects of Emotional Intelligence</a:t>
            </a:r>
          </a:p>
        </p:txBody>
      </p:sp>
      <p:sp>
        <p:nvSpPr>
          <p:cNvPr name="TextBox 14" id="14"/>
          <p:cNvSpPr txBox="true"/>
          <p:nvPr/>
        </p:nvSpPr>
        <p:spPr>
          <a:xfrm rot="0">
            <a:off x="696849" y="1833318"/>
            <a:ext cx="4122908" cy="902911"/>
          </a:xfrm>
          <a:prstGeom prst="rect">
            <a:avLst/>
          </a:prstGeom>
        </p:spPr>
        <p:txBody>
          <a:bodyPr anchor="t" rtlCol="false" tIns="0" lIns="0" bIns="0" rIns="0">
            <a:spAutoFit/>
          </a:bodyPr>
          <a:lstStyle/>
          <a:p>
            <a:pPr algn="ctr">
              <a:lnSpc>
                <a:spcPts val="3768"/>
              </a:lnSpc>
            </a:pPr>
            <a:r>
              <a:rPr lang="en-US" sz="2400" spc="48">
                <a:solidFill>
                  <a:srgbClr val="FFFFFF"/>
                </a:solidFill>
                <a:latin typeface="Homemade Apple"/>
              </a:rPr>
              <a:t>Performance at school or work</a:t>
            </a:r>
          </a:p>
        </p:txBody>
      </p:sp>
      <p:sp>
        <p:nvSpPr>
          <p:cNvPr name="TextBox 15" id="15"/>
          <p:cNvSpPr txBox="true"/>
          <p:nvPr/>
        </p:nvSpPr>
        <p:spPr>
          <a:xfrm rot="0">
            <a:off x="5000406" y="1765641"/>
            <a:ext cx="4122908" cy="439548"/>
          </a:xfrm>
          <a:prstGeom prst="rect">
            <a:avLst/>
          </a:prstGeom>
        </p:spPr>
        <p:txBody>
          <a:bodyPr anchor="t" rtlCol="false" tIns="0" lIns="0" bIns="0" rIns="0">
            <a:spAutoFit/>
          </a:bodyPr>
          <a:lstStyle/>
          <a:p>
            <a:pPr algn="ctr">
              <a:lnSpc>
                <a:spcPts val="3768"/>
              </a:lnSpc>
            </a:pPr>
            <a:r>
              <a:rPr lang="en-US" sz="2400" spc="48">
                <a:solidFill>
                  <a:srgbClr val="FFFFFF"/>
                </a:solidFill>
                <a:latin typeface="Homemade Apple"/>
              </a:rPr>
              <a:t>Physical health</a:t>
            </a:r>
          </a:p>
        </p:txBody>
      </p:sp>
      <p:sp>
        <p:nvSpPr>
          <p:cNvPr name="TextBox 16" id="16"/>
          <p:cNvSpPr txBox="true"/>
          <p:nvPr/>
        </p:nvSpPr>
        <p:spPr>
          <a:xfrm rot="0">
            <a:off x="487302" y="3394963"/>
            <a:ext cx="4122908" cy="439548"/>
          </a:xfrm>
          <a:prstGeom prst="rect">
            <a:avLst/>
          </a:prstGeom>
        </p:spPr>
        <p:txBody>
          <a:bodyPr anchor="t" rtlCol="false" tIns="0" lIns="0" bIns="0" rIns="0">
            <a:spAutoFit/>
          </a:bodyPr>
          <a:lstStyle/>
          <a:p>
            <a:pPr algn="ctr">
              <a:lnSpc>
                <a:spcPts val="3768"/>
              </a:lnSpc>
            </a:pPr>
            <a:r>
              <a:rPr lang="en-US" sz="2400" spc="48">
                <a:solidFill>
                  <a:srgbClr val="FFFFFF"/>
                </a:solidFill>
                <a:latin typeface="Homemade Apple"/>
              </a:rPr>
              <a:t>Mental health</a:t>
            </a:r>
          </a:p>
        </p:txBody>
      </p:sp>
      <p:sp>
        <p:nvSpPr>
          <p:cNvPr name="TextBox 17" id="17"/>
          <p:cNvSpPr txBox="true"/>
          <p:nvPr/>
        </p:nvSpPr>
        <p:spPr>
          <a:xfrm rot="0">
            <a:off x="4940190" y="3113410"/>
            <a:ext cx="4122908" cy="439548"/>
          </a:xfrm>
          <a:prstGeom prst="rect">
            <a:avLst/>
          </a:prstGeom>
        </p:spPr>
        <p:txBody>
          <a:bodyPr anchor="t" rtlCol="false" tIns="0" lIns="0" bIns="0" rIns="0">
            <a:spAutoFit/>
          </a:bodyPr>
          <a:lstStyle/>
          <a:p>
            <a:pPr algn="ctr">
              <a:lnSpc>
                <a:spcPts val="3768"/>
              </a:lnSpc>
            </a:pPr>
            <a:r>
              <a:rPr lang="en-US" sz="2400" spc="48">
                <a:solidFill>
                  <a:srgbClr val="FFFFFF"/>
                </a:solidFill>
                <a:latin typeface="Homemade Apple"/>
              </a:rPr>
              <a:t>Relationships</a:t>
            </a:r>
          </a:p>
        </p:txBody>
      </p:sp>
      <p:sp>
        <p:nvSpPr>
          <p:cNvPr name="TextBox 18" id="18"/>
          <p:cNvSpPr txBox="true"/>
          <p:nvPr/>
        </p:nvSpPr>
        <p:spPr>
          <a:xfrm rot="0">
            <a:off x="457200" y="5210227"/>
            <a:ext cx="4122908" cy="439548"/>
          </a:xfrm>
          <a:prstGeom prst="rect">
            <a:avLst/>
          </a:prstGeom>
        </p:spPr>
        <p:txBody>
          <a:bodyPr anchor="t" rtlCol="false" tIns="0" lIns="0" bIns="0" rIns="0">
            <a:spAutoFit/>
          </a:bodyPr>
          <a:lstStyle/>
          <a:p>
            <a:pPr algn="ctr">
              <a:lnSpc>
                <a:spcPts val="3768"/>
              </a:lnSpc>
            </a:pPr>
            <a:r>
              <a:rPr lang="en-US" sz="2400" spc="48">
                <a:solidFill>
                  <a:srgbClr val="FFFFFF"/>
                </a:solidFill>
                <a:latin typeface="Homemade Apple"/>
              </a:rPr>
              <a:t>Social intelligence</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302E2C"/>
        </a:solidFill>
      </p:bgPr>
    </p:bg>
    <p:spTree>
      <p:nvGrpSpPr>
        <p:cNvPr id="1" name=""/>
        <p:cNvGrpSpPr/>
        <p:nvPr/>
      </p:nvGrpSpPr>
      <p:grpSpPr>
        <a:xfrm>
          <a:off x="0" y="0"/>
          <a:ext cx="0" cy="0"/>
          <a:chOff x="0" y="0"/>
          <a:chExt cx="0" cy="0"/>
        </a:xfrm>
      </p:grpSpPr>
      <p:grpSp>
        <p:nvGrpSpPr>
          <p:cNvPr name="Group 2" id="2"/>
          <p:cNvGrpSpPr/>
          <p:nvPr/>
        </p:nvGrpSpPr>
        <p:grpSpPr>
          <a:xfrm rot="0">
            <a:off x="437345" y="1514536"/>
            <a:ext cx="3556177" cy="1191066"/>
            <a:chOff x="0" y="0"/>
            <a:chExt cx="4741569" cy="1588089"/>
          </a:xfrm>
        </p:grpSpPr>
        <p:sp>
          <p:nvSpPr>
            <p:cNvPr name="AutoShape 3" id="3"/>
            <p:cNvSpPr/>
            <p:nvPr/>
          </p:nvSpPr>
          <p:spPr>
            <a:xfrm rot="0">
              <a:off x="0" y="0"/>
              <a:ext cx="4741569" cy="1588089"/>
            </a:xfrm>
            <a:prstGeom prst="rect">
              <a:avLst/>
            </a:prstGeom>
            <a:solidFill>
              <a:srgbClr val="F2F4F3"/>
            </a:solidFill>
          </p:spPr>
        </p:sp>
        <p:sp>
          <p:nvSpPr>
            <p:cNvPr name="TextBox 4" id="4"/>
            <p:cNvSpPr txBox="true"/>
            <p:nvPr/>
          </p:nvSpPr>
          <p:spPr>
            <a:xfrm rot="0">
              <a:off x="431563" y="826333"/>
              <a:ext cx="3878442" cy="418464"/>
            </a:xfrm>
            <a:prstGeom prst="rect">
              <a:avLst/>
            </a:prstGeom>
          </p:spPr>
          <p:txBody>
            <a:bodyPr anchor="t" rtlCol="false" tIns="0" lIns="0" bIns="0" rIns="0">
              <a:spAutoFit/>
            </a:bodyPr>
            <a:lstStyle/>
            <a:p>
              <a:pPr algn="ctr">
                <a:lnSpc>
                  <a:spcPts val="2700"/>
                </a:lnSpc>
              </a:pPr>
            </a:p>
          </p:txBody>
        </p:sp>
      </p:grpSp>
      <p:sp>
        <p:nvSpPr>
          <p:cNvPr name="AutoShape 5" id="5"/>
          <p:cNvSpPr/>
          <p:nvPr/>
        </p:nvSpPr>
        <p:spPr>
          <a:xfrm rot="0">
            <a:off x="590533" y="5111944"/>
            <a:ext cx="3422038" cy="1503944"/>
          </a:xfrm>
          <a:prstGeom prst="rect">
            <a:avLst/>
          </a:prstGeom>
          <a:solidFill>
            <a:srgbClr val="F2F4F3"/>
          </a:solidFill>
        </p:spPr>
      </p:sp>
      <p:sp>
        <p:nvSpPr>
          <p:cNvPr name="AutoShape 6" id="6"/>
          <p:cNvSpPr/>
          <p:nvPr/>
        </p:nvSpPr>
        <p:spPr>
          <a:xfrm rot="0">
            <a:off x="3536799" y="-271365"/>
            <a:ext cx="92544" cy="7871592"/>
          </a:xfrm>
          <a:prstGeom prst="rect">
            <a:avLst/>
          </a:prstGeom>
          <a:solidFill>
            <a:srgbClr val="F2F4F3"/>
          </a:solidFill>
        </p:spPr>
      </p:sp>
      <p:sp>
        <p:nvSpPr>
          <p:cNvPr name="AutoShape 7" id="7"/>
          <p:cNvSpPr/>
          <p:nvPr/>
        </p:nvSpPr>
        <p:spPr>
          <a:xfrm rot="0">
            <a:off x="1946101" y="3140973"/>
            <a:ext cx="3607779" cy="1535821"/>
          </a:xfrm>
          <a:prstGeom prst="rect">
            <a:avLst/>
          </a:prstGeom>
          <a:solidFill>
            <a:srgbClr val="F2F4F3"/>
          </a:solidFill>
        </p:spPr>
      </p:sp>
      <p:pic>
        <p:nvPicPr>
          <p:cNvPr name="Picture 8" id="8"/>
          <p:cNvPicPr>
            <a:picLocks noChangeAspect="true"/>
          </p:cNvPicPr>
          <p:nvPr/>
        </p:nvPicPr>
        <p:blipFill>
          <a:blip r:embed="rId2"/>
          <a:srcRect l="0" t="0" r="0" b="0"/>
          <a:stretch>
            <a:fillRect/>
          </a:stretch>
        </p:blipFill>
        <p:spPr>
          <a:xfrm flipH="false" flipV="false" rot="-2928073">
            <a:off x="-2050389" y="1168117"/>
            <a:ext cx="2647053" cy="2514701"/>
          </a:xfrm>
          <a:prstGeom prst="rect">
            <a:avLst/>
          </a:prstGeom>
        </p:spPr>
      </p:pic>
      <p:pic>
        <p:nvPicPr>
          <p:cNvPr name="Picture 9" id="9"/>
          <p:cNvPicPr>
            <a:picLocks noChangeAspect="true"/>
          </p:cNvPicPr>
          <p:nvPr/>
        </p:nvPicPr>
        <p:blipFill>
          <a:blip r:embed="rId3"/>
          <a:srcRect l="0" t="0" r="0" b="0"/>
          <a:stretch>
            <a:fillRect/>
          </a:stretch>
        </p:blipFill>
        <p:spPr>
          <a:xfrm flipH="false" flipV="false" rot="-2928073">
            <a:off x="8542659" y="5497199"/>
            <a:ext cx="2768592" cy="2630162"/>
          </a:xfrm>
          <a:prstGeom prst="rect">
            <a:avLst/>
          </a:prstGeom>
        </p:spPr>
      </p:pic>
      <p:pic>
        <p:nvPicPr>
          <p:cNvPr name="Picture 10" id="10"/>
          <p:cNvPicPr>
            <a:picLocks noChangeAspect="true"/>
          </p:cNvPicPr>
          <p:nvPr/>
        </p:nvPicPr>
        <p:blipFill>
          <a:blip r:embed="rId4"/>
          <a:srcRect l="3084" t="0" r="3084" b="0"/>
          <a:stretch>
            <a:fillRect/>
          </a:stretch>
        </p:blipFill>
        <p:spPr>
          <a:xfrm flipH="false" flipV="false" rot="-1384506">
            <a:off x="2789464" y="-4902"/>
            <a:ext cx="1494670" cy="661076"/>
          </a:xfrm>
          <a:prstGeom prst="rect">
            <a:avLst/>
          </a:prstGeom>
        </p:spPr>
      </p:pic>
      <p:pic>
        <p:nvPicPr>
          <p:cNvPr name="Picture 11" id="11"/>
          <p:cNvPicPr>
            <a:picLocks noChangeAspect="true"/>
          </p:cNvPicPr>
          <p:nvPr/>
        </p:nvPicPr>
        <p:blipFill>
          <a:blip r:embed="rId5"/>
          <a:srcRect l="0" t="4870" r="0" b="4870"/>
          <a:stretch>
            <a:fillRect/>
          </a:stretch>
        </p:blipFill>
        <p:spPr>
          <a:xfrm flipH="false" flipV="false" rot="1445553">
            <a:off x="2876473" y="6816397"/>
            <a:ext cx="1798813" cy="746859"/>
          </a:xfrm>
          <a:prstGeom prst="rect">
            <a:avLst/>
          </a:prstGeom>
        </p:spPr>
      </p:pic>
      <p:sp>
        <p:nvSpPr>
          <p:cNvPr name="AutoShape 12" id="12"/>
          <p:cNvSpPr/>
          <p:nvPr/>
        </p:nvSpPr>
        <p:spPr>
          <a:xfrm rot="0">
            <a:off x="6984849" y="-80865"/>
            <a:ext cx="92544" cy="7871592"/>
          </a:xfrm>
          <a:prstGeom prst="rect">
            <a:avLst/>
          </a:prstGeom>
          <a:solidFill>
            <a:srgbClr val="F2F4F3"/>
          </a:solidFill>
        </p:spPr>
      </p:sp>
      <p:sp>
        <p:nvSpPr>
          <p:cNvPr name="AutoShape 13" id="13"/>
          <p:cNvSpPr/>
          <p:nvPr/>
        </p:nvSpPr>
        <p:spPr>
          <a:xfrm rot="0">
            <a:off x="6020352" y="3125121"/>
            <a:ext cx="3607779" cy="1535821"/>
          </a:xfrm>
          <a:prstGeom prst="rect">
            <a:avLst/>
          </a:prstGeom>
          <a:solidFill>
            <a:srgbClr val="F2F4F3"/>
          </a:solidFill>
        </p:spPr>
      </p:sp>
      <p:sp>
        <p:nvSpPr>
          <p:cNvPr name="AutoShape 14" id="14"/>
          <p:cNvSpPr/>
          <p:nvPr/>
        </p:nvSpPr>
        <p:spPr>
          <a:xfrm rot="0">
            <a:off x="4553502" y="5276459"/>
            <a:ext cx="3607779" cy="1535821"/>
          </a:xfrm>
          <a:prstGeom prst="rect">
            <a:avLst/>
          </a:prstGeom>
          <a:solidFill>
            <a:srgbClr val="F2F4F3"/>
          </a:solidFill>
        </p:spPr>
      </p:sp>
      <p:pic>
        <p:nvPicPr>
          <p:cNvPr name="Picture 15" id="15"/>
          <p:cNvPicPr>
            <a:picLocks noChangeAspect="true"/>
          </p:cNvPicPr>
          <p:nvPr/>
        </p:nvPicPr>
        <p:blipFill>
          <a:blip r:embed="rId5"/>
          <a:srcRect l="0" t="4870" r="0" b="4870"/>
          <a:stretch>
            <a:fillRect/>
          </a:stretch>
        </p:blipFill>
        <p:spPr>
          <a:xfrm flipH="false" flipV="false" rot="1445553">
            <a:off x="6431480" y="6918298"/>
            <a:ext cx="1798813" cy="746859"/>
          </a:xfrm>
          <a:prstGeom prst="rect">
            <a:avLst/>
          </a:prstGeom>
        </p:spPr>
      </p:pic>
      <p:pic>
        <p:nvPicPr>
          <p:cNvPr name="Picture 16" id="16"/>
          <p:cNvPicPr>
            <a:picLocks noChangeAspect="true"/>
          </p:cNvPicPr>
          <p:nvPr/>
        </p:nvPicPr>
        <p:blipFill>
          <a:blip r:embed="rId4"/>
          <a:srcRect l="3084" t="0" r="3084" b="0"/>
          <a:stretch>
            <a:fillRect/>
          </a:stretch>
        </p:blipFill>
        <p:spPr>
          <a:xfrm flipH="false" flipV="false" rot="-1384506">
            <a:off x="6330058" y="-196019"/>
            <a:ext cx="1494670" cy="661076"/>
          </a:xfrm>
          <a:prstGeom prst="rect">
            <a:avLst/>
          </a:prstGeom>
        </p:spPr>
      </p:pic>
      <p:pic>
        <p:nvPicPr>
          <p:cNvPr name="Picture 17" id="17"/>
          <p:cNvPicPr>
            <a:picLocks noChangeAspect="true"/>
          </p:cNvPicPr>
          <p:nvPr/>
        </p:nvPicPr>
        <p:blipFill>
          <a:blip r:embed="rId6"/>
          <a:srcRect l="0" t="0" r="0" b="0"/>
          <a:stretch>
            <a:fillRect/>
          </a:stretch>
        </p:blipFill>
        <p:spPr>
          <a:xfrm flipH="false" flipV="false" rot="0">
            <a:off x="7330886" y="601424"/>
            <a:ext cx="3114083" cy="1585917"/>
          </a:xfrm>
          <a:prstGeom prst="rect">
            <a:avLst/>
          </a:prstGeom>
        </p:spPr>
      </p:pic>
      <p:grpSp>
        <p:nvGrpSpPr>
          <p:cNvPr name="Group 18" id="18"/>
          <p:cNvGrpSpPr/>
          <p:nvPr/>
        </p:nvGrpSpPr>
        <p:grpSpPr>
          <a:xfrm rot="0">
            <a:off x="132495" y="223076"/>
            <a:ext cx="9495636" cy="1723497"/>
            <a:chOff x="0" y="0"/>
            <a:chExt cx="12660848" cy="2297996"/>
          </a:xfrm>
        </p:grpSpPr>
        <p:sp>
          <p:nvSpPr>
            <p:cNvPr name="TextBox 19" id="19"/>
            <p:cNvSpPr txBox="true"/>
            <p:nvPr/>
          </p:nvSpPr>
          <p:spPr>
            <a:xfrm rot="0">
              <a:off x="0" y="1077793"/>
              <a:ext cx="12660848" cy="1220203"/>
            </a:xfrm>
            <a:prstGeom prst="rect">
              <a:avLst/>
            </a:prstGeom>
          </p:spPr>
          <p:txBody>
            <a:bodyPr anchor="t" rtlCol="false" tIns="0" lIns="0" bIns="0" rIns="0">
              <a:spAutoFit/>
            </a:bodyPr>
            <a:lstStyle/>
            <a:p>
              <a:pPr algn="ctr">
                <a:lnSpc>
                  <a:spcPts val="7342"/>
                </a:lnSpc>
              </a:pPr>
            </a:p>
          </p:txBody>
        </p:sp>
        <p:sp>
          <p:nvSpPr>
            <p:cNvPr name="TextBox 20" id="20"/>
            <p:cNvSpPr txBox="true"/>
            <p:nvPr/>
          </p:nvSpPr>
          <p:spPr>
            <a:xfrm rot="0">
              <a:off x="0" y="38100"/>
              <a:ext cx="12660848" cy="725815"/>
            </a:xfrm>
            <a:prstGeom prst="rect">
              <a:avLst/>
            </a:prstGeom>
          </p:spPr>
          <p:txBody>
            <a:bodyPr anchor="t" rtlCol="false" tIns="0" lIns="0" bIns="0" rIns="0">
              <a:spAutoFit/>
            </a:bodyPr>
            <a:lstStyle/>
            <a:p>
              <a:pPr algn="ctr">
                <a:lnSpc>
                  <a:spcPts val="3947"/>
                </a:lnSpc>
              </a:pPr>
              <a:r>
                <a:rPr lang="en-US" sz="3759">
                  <a:solidFill>
                    <a:srgbClr val="FFFFFF"/>
                  </a:solidFill>
                  <a:latin typeface="Selima"/>
                </a:rPr>
                <a:t>11 Signs That You Lack Emotional Intelligence</a:t>
              </a:r>
            </a:p>
          </p:txBody>
        </p:sp>
      </p:grpSp>
      <p:sp>
        <p:nvSpPr>
          <p:cNvPr name="TextBox 21" id="21"/>
          <p:cNvSpPr txBox="true"/>
          <p:nvPr/>
        </p:nvSpPr>
        <p:spPr>
          <a:xfrm rot="0">
            <a:off x="437345" y="1651298"/>
            <a:ext cx="3556177" cy="331470"/>
          </a:xfrm>
          <a:prstGeom prst="rect">
            <a:avLst/>
          </a:prstGeom>
        </p:spPr>
        <p:txBody>
          <a:bodyPr anchor="t" rtlCol="false" tIns="0" lIns="0" bIns="0" rIns="0">
            <a:spAutoFit/>
          </a:bodyPr>
          <a:lstStyle/>
          <a:p>
            <a:pPr algn="ctr">
              <a:lnSpc>
                <a:spcPts val="2700"/>
              </a:lnSpc>
              <a:spcBef>
                <a:spcPct val="0"/>
              </a:spcBef>
            </a:pPr>
            <a:r>
              <a:rPr lang="en-US" sz="1800">
                <a:solidFill>
                  <a:srgbClr val="000000"/>
                </a:solidFill>
                <a:latin typeface="Montserrat Light"/>
              </a:rPr>
              <a:t>1. You get stressed easily.</a:t>
            </a:r>
          </a:p>
        </p:txBody>
      </p:sp>
      <p:grpSp>
        <p:nvGrpSpPr>
          <p:cNvPr name="Group 22" id="22"/>
          <p:cNvGrpSpPr/>
          <p:nvPr/>
        </p:nvGrpSpPr>
        <p:grpSpPr>
          <a:xfrm rot="0">
            <a:off x="4353891" y="1625360"/>
            <a:ext cx="3556177" cy="1191066"/>
            <a:chOff x="0" y="0"/>
            <a:chExt cx="4741569" cy="1588089"/>
          </a:xfrm>
        </p:grpSpPr>
        <p:sp>
          <p:nvSpPr>
            <p:cNvPr name="AutoShape 23" id="23"/>
            <p:cNvSpPr/>
            <p:nvPr/>
          </p:nvSpPr>
          <p:spPr>
            <a:xfrm rot="0">
              <a:off x="0" y="0"/>
              <a:ext cx="4741569" cy="1588089"/>
            </a:xfrm>
            <a:prstGeom prst="rect">
              <a:avLst/>
            </a:prstGeom>
            <a:solidFill>
              <a:srgbClr val="F2F4F3"/>
            </a:solidFill>
          </p:spPr>
        </p:sp>
        <p:sp>
          <p:nvSpPr>
            <p:cNvPr name="TextBox 24" id="24"/>
            <p:cNvSpPr txBox="true"/>
            <p:nvPr/>
          </p:nvSpPr>
          <p:spPr>
            <a:xfrm rot="0">
              <a:off x="431563" y="826333"/>
              <a:ext cx="3878442" cy="418464"/>
            </a:xfrm>
            <a:prstGeom prst="rect">
              <a:avLst/>
            </a:prstGeom>
          </p:spPr>
          <p:txBody>
            <a:bodyPr anchor="t" rtlCol="false" tIns="0" lIns="0" bIns="0" rIns="0">
              <a:spAutoFit/>
            </a:bodyPr>
            <a:lstStyle/>
            <a:p>
              <a:pPr algn="ctr">
                <a:lnSpc>
                  <a:spcPts val="2700"/>
                </a:lnSpc>
              </a:pPr>
            </a:p>
          </p:txBody>
        </p:sp>
      </p:grpSp>
      <p:sp>
        <p:nvSpPr>
          <p:cNvPr name="TextBox 25" id="25"/>
          <p:cNvSpPr txBox="true"/>
          <p:nvPr/>
        </p:nvSpPr>
        <p:spPr>
          <a:xfrm rot="0">
            <a:off x="437345" y="2031233"/>
            <a:ext cx="3556177" cy="674370"/>
          </a:xfrm>
          <a:prstGeom prst="rect">
            <a:avLst/>
          </a:prstGeom>
        </p:spPr>
        <p:txBody>
          <a:bodyPr anchor="t" rtlCol="false" tIns="0" lIns="0" bIns="0" rIns="0">
            <a:spAutoFit/>
          </a:bodyPr>
          <a:lstStyle/>
          <a:p>
            <a:pPr algn="ctr">
              <a:lnSpc>
                <a:spcPts val="2700"/>
              </a:lnSpc>
              <a:spcBef>
                <a:spcPct val="0"/>
              </a:spcBef>
            </a:pPr>
            <a:r>
              <a:rPr lang="en-US" sz="1800">
                <a:solidFill>
                  <a:srgbClr val="000000"/>
                </a:solidFill>
                <a:latin typeface="Montserrat Light"/>
              </a:rPr>
              <a:t>2. You have difficulty asserting yourself</a:t>
            </a:r>
          </a:p>
        </p:txBody>
      </p:sp>
      <p:sp>
        <p:nvSpPr>
          <p:cNvPr name="TextBox 26" id="26"/>
          <p:cNvSpPr txBox="true"/>
          <p:nvPr/>
        </p:nvSpPr>
        <p:spPr>
          <a:xfrm rot="0">
            <a:off x="4382466" y="1651298"/>
            <a:ext cx="3470350" cy="659474"/>
          </a:xfrm>
          <a:prstGeom prst="rect">
            <a:avLst/>
          </a:prstGeom>
        </p:spPr>
        <p:txBody>
          <a:bodyPr anchor="t" rtlCol="false" tIns="0" lIns="0" bIns="0" rIns="0">
            <a:spAutoFit/>
          </a:bodyPr>
          <a:lstStyle/>
          <a:p>
            <a:pPr algn="ctr">
              <a:lnSpc>
                <a:spcPts val="2634"/>
              </a:lnSpc>
              <a:spcBef>
                <a:spcPct val="0"/>
              </a:spcBef>
            </a:pPr>
            <a:r>
              <a:rPr lang="en-US" sz="1756">
                <a:solidFill>
                  <a:srgbClr val="000000"/>
                </a:solidFill>
                <a:latin typeface="Montserrat Light"/>
              </a:rPr>
              <a:t>3. You have a limited emotional vocabulary.</a:t>
            </a:r>
          </a:p>
        </p:txBody>
      </p:sp>
      <p:sp>
        <p:nvSpPr>
          <p:cNvPr name="TextBox 27" id="27"/>
          <p:cNvSpPr txBox="true"/>
          <p:nvPr/>
        </p:nvSpPr>
        <p:spPr>
          <a:xfrm rot="0">
            <a:off x="4268065" y="2368317"/>
            <a:ext cx="3556177" cy="331470"/>
          </a:xfrm>
          <a:prstGeom prst="rect">
            <a:avLst/>
          </a:prstGeom>
        </p:spPr>
        <p:txBody>
          <a:bodyPr anchor="t" rtlCol="false" tIns="0" lIns="0" bIns="0" rIns="0">
            <a:spAutoFit/>
          </a:bodyPr>
          <a:lstStyle/>
          <a:p>
            <a:pPr algn="ctr">
              <a:lnSpc>
                <a:spcPts val="2700"/>
              </a:lnSpc>
              <a:spcBef>
                <a:spcPct val="0"/>
              </a:spcBef>
            </a:pPr>
            <a:r>
              <a:rPr lang="en-US" sz="1800">
                <a:solidFill>
                  <a:srgbClr val="000000"/>
                </a:solidFill>
                <a:latin typeface="Montserrat Light"/>
              </a:rPr>
              <a:t>4.</a:t>
            </a:r>
            <a:r>
              <a:rPr lang="en-US" sz="1800">
                <a:solidFill>
                  <a:srgbClr val="000000"/>
                </a:solidFill>
                <a:latin typeface="Montserrat Light"/>
              </a:rPr>
              <a:t> You hold grudges.</a:t>
            </a:r>
          </a:p>
        </p:txBody>
      </p:sp>
      <p:sp>
        <p:nvSpPr>
          <p:cNvPr name="TextBox 28" id="28"/>
          <p:cNvSpPr txBox="true"/>
          <p:nvPr/>
        </p:nvSpPr>
        <p:spPr>
          <a:xfrm rot="0">
            <a:off x="1971990" y="3167838"/>
            <a:ext cx="3607779" cy="1017270"/>
          </a:xfrm>
          <a:prstGeom prst="rect">
            <a:avLst/>
          </a:prstGeom>
        </p:spPr>
        <p:txBody>
          <a:bodyPr anchor="t" rtlCol="false" tIns="0" lIns="0" bIns="0" rIns="0">
            <a:spAutoFit/>
          </a:bodyPr>
          <a:lstStyle/>
          <a:p>
            <a:pPr algn="ctr">
              <a:lnSpc>
                <a:spcPts val="2700"/>
              </a:lnSpc>
              <a:spcBef>
                <a:spcPct val="0"/>
              </a:spcBef>
            </a:pPr>
            <a:r>
              <a:rPr lang="en-US" sz="1800">
                <a:solidFill>
                  <a:srgbClr val="000000"/>
                </a:solidFill>
                <a:latin typeface="Montserrat Light"/>
              </a:rPr>
              <a:t>5</a:t>
            </a:r>
            <a:r>
              <a:rPr lang="en-US" sz="1800">
                <a:solidFill>
                  <a:srgbClr val="000000"/>
                </a:solidFill>
                <a:latin typeface="Montserrat Light"/>
              </a:rPr>
              <a:t>. You make assumptions quickly and defend them vehemently.</a:t>
            </a:r>
          </a:p>
        </p:txBody>
      </p:sp>
      <p:sp>
        <p:nvSpPr>
          <p:cNvPr name="TextBox 29" id="29"/>
          <p:cNvSpPr txBox="true"/>
          <p:nvPr/>
        </p:nvSpPr>
        <p:spPr>
          <a:xfrm rot="0">
            <a:off x="2049957" y="4192360"/>
            <a:ext cx="3400068" cy="331470"/>
          </a:xfrm>
          <a:prstGeom prst="rect">
            <a:avLst/>
          </a:prstGeom>
        </p:spPr>
        <p:txBody>
          <a:bodyPr anchor="t" rtlCol="false" tIns="0" lIns="0" bIns="0" rIns="0">
            <a:spAutoFit/>
          </a:bodyPr>
          <a:lstStyle/>
          <a:p>
            <a:pPr algn="ctr">
              <a:lnSpc>
                <a:spcPts val="2700"/>
              </a:lnSpc>
              <a:spcBef>
                <a:spcPct val="0"/>
              </a:spcBef>
            </a:pPr>
            <a:r>
              <a:rPr lang="en-US" sz="1800">
                <a:solidFill>
                  <a:srgbClr val="000000"/>
                </a:solidFill>
                <a:latin typeface="Montserrat Light"/>
              </a:rPr>
              <a:t>6. You don’t let go of mistakes.</a:t>
            </a:r>
          </a:p>
        </p:txBody>
      </p:sp>
      <p:sp>
        <p:nvSpPr>
          <p:cNvPr name="TextBox 30" id="30"/>
          <p:cNvSpPr txBox="true"/>
          <p:nvPr/>
        </p:nvSpPr>
        <p:spPr>
          <a:xfrm rot="0">
            <a:off x="6020352" y="3348813"/>
            <a:ext cx="3607779" cy="331470"/>
          </a:xfrm>
          <a:prstGeom prst="rect">
            <a:avLst/>
          </a:prstGeom>
        </p:spPr>
        <p:txBody>
          <a:bodyPr anchor="t" rtlCol="false" tIns="0" lIns="0" bIns="0" rIns="0">
            <a:spAutoFit/>
          </a:bodyPr>
          <a:lstStyle/>
          <a:p>
            <a:pPr algn="ctr">
              <a:lnSpc>
                <a:spcPts val="2700"/>
              </a:lnSpc>
              <a:spcBef>
                <a:spcPct val="0"/>
              </a:spcBef>
            </a:pPr>
            <a:r>
              <a:rPr lang="en-US" sz="1800">
                <a:solidFill>
                  <a:srgbClr val="000000"/>
                </a:solidFill>
                <a:latin typeface="Montserrat Light"/>
              </a:rPr>
              <a:t>7. You often feel misunderstood.</a:t>
            </a:r>
          </a:p>
        </p:txBody>
      </p:sp>
      <p:sp>
        <p:nvSpPr>
          <p:cNvPr name="TextBox 31" id="31"/>
          <p:cNvSpPr txBox="true"/>
          <p:nvPr/>
        </p:nvSpPr>
        <p:spPr>
          <a:xfrm rot="0">
            <a:off x="6066402" y="3835881"/>
            <a:ext cx="3515678" cy="331470"/>
          </a:xfrm>
          <a:prstGeom prst="rect">
            <a:avLst/>
          </a:prstGeom>
        </p:spPr>
        <p:txBody>
          <a:bodyPr anchor="t" rtlCol="false" tIns="0" lIns="0" bIns="0" rIns="0">
            <a:spAutoFit/>
          </a:bodyPr>
          <a:lstStyle/>
          <a:p>
            <a:pPr algn="ctr">
              <a:lnSpc>
                <a:spcPts val="2700"/>
              </a:lnSpc>
              <a:spcBef>
                <a:spcPct val="0"/>
              </a:spcBef>
            </a:pPr>
            <a:r>
              <a:rPr lang="en-US" sz="1800">
                <a:solidFill>
                  <a:srgbClr val="000000"/>
                </a:solidFill>
                <a:latin typeface="Montserrat Light"/>
              </a:rPr>
              <a:t>8. You don’t know your triggers.</a:t>
            </a:r>
          </a:p>
        </p:txBody>
      </p:sp>
      <p:sp>
        <p:nvSpPr>
          <p:cNvPr name="TextBox 32" id="32"/>
          <p:cNvSpPr txBox="true"/>
          <p:nvPr/>
        </p:nvSpPr>
        <p:spPr>
          <a:xfrm rot="0">
            <a:off x="571483" y="5219309"/>
            <a:ext cx="3422038" cy="331470"/>
          </a:xfrm>
          <a:prstGeom prst="rect">
            <a:avLst/>
          </a:prstGeom>
        </p:spPr>
        <p:txBody>
          <a:bodyPr anchor="t" rtlCol="false" tIns="0" lIns="0" bIns="0" rIns="0">
            <a:spAutoFit/>
          </a:bodyPr>
          <a:lstStyle/>
          <a:p>
            <a:pPr algn="ctr">
              <a:lnSpc>
                <a:spcPts val="2700"/>
              </a:lnSpc>
              <a:spcBef>
                <a:spcPct val="0"/>
              </a:spcBef>
            </a:pPr>
            <a:r>
              <a:rPr lang="en-US" sz="1800">
                <a:solidFill>
                  <a:srgbClr val="000000"/>
                </a:solidFill>
                <a:latin typeface="Montserrat Light"/>
              </a:rPr>
              <a:t>9. You don’t get angry. </a:t>
            </a:r>
          </a:p>
        </p:txBody>
      </p:sp>
      <p:sp>
        <p:nvSpPr>
          <p:cNvPr name="TextBox 33" id="33"/>
          <p:cNvSpPr txBox="true"/>
          <p:nvPr/>
        </p:nvSpPr>
        <p:spPr>
          <a:xfrm rot="0">
            <a:off x="590533" y="5730063"/>
            <a:ext cx="3422038" cy="674370"/>
          </a:xfrm>
          <a:prstGeom prst="rect">
            <a:avLst/>
          </a:prstGeom>
        </p:spPr>
        <p:txBody>
          <a:bodyPr anchor="t" rtlCol="false" tIns="0" lIns="0" bIns="0" rIns="0">
            <a:spAutoFit/>
          </a:bodyPr>
          <a:lstStyle/>
          <a:p>
            <a:pPr algn="ctr">
              <a:lnSpc>
                <a:spcPts val="2700"/>
              </a:lnSpc>
              <a:spcBef>
                <a:spcPct val="0"/>
              </a:spcBef>
            </a:pPr>
            <a:r>
              <a:rPr lang="en-US" sz="1800">
                <a:solidFill>
                  <a:srgbClr val="000000"/>
                </a:solidFill>
                <a:latin typeface="Montserrat Light"/>
              </a:rPr>
              <a:t>10. You blame other people for how they make you feel.</a:t>
            </a:r>
          </a:p>
        </p:txBody>
      </p:sp>
      <p:sp>
        <p:nvSpPr>
          <p:cNvPr name="TextBox 34" id="34"/>
          <p:cNvSpPr txBox="true"/>
          <p:nvPr/>
        </p:nvSpPr>
        <p:spPr>
          <a:xfrm rot="0">
            <a:off x="4553502" y="5840730"/>
            <a:ext cx="3607779" cy="331470"/>
          </a:xfrm>
          <a:prstGeom prst="rect">
            <a:avLst/>
          </a:prstGeom>
        </p:spPr>
        <p:txBody>
          <a:bodyPr anchor="t" rtlCol="false" tIns="0" lIns="0" bIns="0" rIns="0">
            <a:spAutoFit/>
          </a:bodyPr>
          <a:lstStyle/>
          <a:p>
            <a:pPr algn="ctr">
              <a:lnSpc>
                <a:spcPts val="2700"/>
              </a:lnSpc>
              <a:spcBef>
                <a:spcPct val="0"/>
              </a:spcBef>
            </a:pPr>
            <a:r>
              <a:rPr lang="en-US" sz="1800">
                <a:solidFill>
                  <a:srgbClr val="000000"/>
                </a:solidFill>
                <a:latin typeface="Montserrat Light"/>
              </a:rPr>
              <a:t>11. You’re easily offended.</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2F4F3"/>
        </a:solidFill>
      </p:bgPr>
    </p:bg>
    <p:spTree>
      <p:nvGrpSpPr>
        <p:cNvPr id="1" name=""/>
        <p:cNvGrpSpPr/>
        <p:nvPr/>
      </p:nvGrpSpPr>
      <p:grpSpPr>
        <a:xfrm>
          <a:off x="0" y="0"/>
          <a:ext cx="0" cy="0"/>
          <a:chOff x="0" y="0"/>
          <a:chExt cx="0" cy="0"/>
        </a:xfrm>
      </p:grpSpPr>
      <p:sp>
        <p:nvSpPr>
          <p:cNvPr name="AutoShape 2" id="2"/>
          <p:cNvSpPr/>
          <p:nvPr/>
        </p:nvSpPr>
        <p:spPr>
          <a:xfrm rot="0">
            <a:off x="508000" y="2403741"/>
            <a:ext cx="4318000" cy="3223509"/>
          </a:xfrm>
          <a:prstGeom prst="rect">
            <a:avLst/>
          </a:prstGeom>
          <a:solidFill>
            <a:srgbClr val="BEA8A7"/>
          </a:solidFill>
        </p:spPr>
      </p:sp>
      <p:sp>
        <p:nvSpPr>
          <p:cNvPr name="AutoShape 3" id="3"/>
          <p:cNvSpPr/>
          <p:nvPr/>
        </p:nvSpPr>
        <p:spPr>
          <a:xfrm rot="0">
            <a:off x="4704080" y="1876051"/>
            <a:ext cx="4318000" cy="2600044"/>
          </a:xfrm>
          <a:prstGeom prst="rect">
            <a:avLst/>
          </a:prstGeom>
          <a:solidFill>
            <a:srgbClr val="302E2C"/>
          </a:solidFill>
        </p:spPr>
      </p:sp>
      <p:sp>
        <p:nvSpPr>
          <p:cNvPr name="AutoShape 4" id="4"/>
          <p:cNvSpPr/>
          <p:nvPr/>
        </p:nvSpPr>
        <p:spPr>
          <a:xfrm rot="0">
            <a:off x="4704080" y="4097439"/>
            <a:ext cx="4318000" cy="2683172"/>
          </a:xfrm>
          <a:prstGeom prst="rect">
            <a:avLst/>
          </a:prstGeom>
          <a:solidFill>
            <a:srgbClr val="BEA8A7"/>
          </a:solidFill>
        </p:spPr>
      </p:sp>
      <p:sp>
        <p:nvSpPr>
          <p:cNvPr name="AutoShape 5" id="5"/>
          <p:cNvSpPr/>
          <p:nvPr/>
        </p:nvSpPr>
        <p:spPr>
          <a:xfrm rot="0">
            <a:off x="731520" y="4476095"/>
            <a:ext cx="4318000" cy="2558479"/>
          </a:xfrm>
          <a:prstGeom prst="rect">
            <a:avLst/>
          </a:prstGeom>
          <a:solidFill>
            <a:srgbClr val="302E2C"/>
          </a:solidFill>
        </p:spPr>
      </p:sp>
      <p:pic>
        <p:nvPicPr>
          <p:cNvPr name="Picture 6" id="6"/>
          <p:cNvPicPr>
            <a:picLocks noChangeAspect="true"/>
          </p:cNvPicPr>
          <p:nvPr/>
        </p:nvPicPr>
        <p:blipFill>
          <a:blip r:embed="rId2"/>
          <a:srcRect l="0" t="9681" r="0" b="9681"/>
          <a:stretch>
            <a:fillRect/>
          </a:stretch>
        </p:blipFill>
        <p:spPr>
          <a:xfrm flipH="false" flipV="false" rot="2887873">
            <a:off x="278919" y="6550987"/>
            <a:ext cx="1372348" cy="459249"/>
          </a:xfrm>
          <a:prstGeom prst="rect">
            <a:avLst/>
          </a:prstGeom>
        </p:spPr>
      </p:pic>
      <p:pic>
        <p:nvPicPr>
          <p:cNvPr name="Picture 7" id="7"/>
          <p:cNvPicPr>
            <a:picLocks noChangeAspect="true"/>
          </p:cNvPicPr>
          <p:nvPr/>
        </p:nvPicPr>
        <p:blipFill>
          <a:blip r:embed="rId3"/>
          <a:srcRect l="0" t="12651" r="0" b="12651"/>
          <a:stretch>
            <a:fillRect/>
          </a:stretch>
        </p:blipFill>
        <p:spPr>
          <a:xfrm flipH="false" flipV="false" rot="-8825548">
            <a:off x="8016214" y="1894956"/>
            <a:ext cx="1362895" cy="468296"/>
          </a:xfrm>
          <a:prstGeom prst="rect">
            <a:avLst/>
          </a:prstGeom>
        </p:spPr>
      </p:pic>
      <p:pic>
        <p:nvPicPr>
          <p:cNvPr name="Picture 8" id="8"/>
          <p:cNvPicPr>
            <a:picLocks noChangeAspect="true"/>
          </p:cNvPicPr>
          <p:nvPr/>
        </p:nvPicPr>
        <p:blipFill>
          <a:blip r:embed="rId4"/>
          <a:srcRect l="0" t="5704" r="0" b="5704"/>
          <a:stretch>
            <a:fillRect/>
          </a:stretch>
        </p:blipFill>
        <p:spPr>
          <a:xfrm flipH="false" flipV="false" rot="-2060382">
            <a:off x="78527" y="2226834"/>
            <a:ext cx="1305987" cy="636341"/>
          </a:xfrm>
          <a:prstGeom prst="rect">
            <a:avLst/>
          </a:prstGeom>
        </p:spPr>
      </p:pic>
      <p:pic>
        <p:nvPicPr>
          <p:cNvPr name="Picture 9" id="9"/>
          <p:cNvPicPr>
            <a:picLocks noChangeAspect="true"/>
          </p:cNvPicPr>
          <p:nvPr/>
        </p:nvPicPr>
        <p:blipFill>
          <a:blip r:embed="rId5"/>
          <a:srcRect l="0" t="0" r="0" b="0"/>
          <a:stretch>
            <a:fillRect/>
          </a:stretch>
        </p:blipFill>
        <p:spPr>
          <a:xfrm flipH="false" flipV="false" rot="-1880201">
            <a:off x="7720262" y="6018571"/>
            <a:ext cx="1954799" cy="850338"/>
          </a:xfrm>
          <a:prstGeom prst="rect">
            <a:avLst/>
          </a:prstGeom>
        </p:spPr>
      </p:pic>
      <p:pic>
        <p:nvPicPr>
          <p:cNvPr name="Picture 10" id="10"/>
          <p:cNvPicPr>
            <a:picLocks noChangeAspect="true"/>
          </p:cNvPicPr>
          <p:nvPr/>
        </p:nvPicPr>
        <p:blipFill>
          <a:blip r:embed="rId6"/>
          <a:srcRect l="0" t="0" r="0" b="0"/>
          <a:stretch>
            <a:fillRect/>
          </a:stretch>
        </p:blipFill>
        <p:spPr>
          <a:xfrm flipH="false" flipV="false" rot="0">
            <a:off x="3256596" y="2906691"/>
            <a:ext cx="3138807" cy="3138807"/>
          </a:xfrm>
          <a:prstGeom prst="rect">
            <a:avLst/>
          </a:prstGeom>
        </p:spPr>
      </p:pic>
      <p:grpSp>
        <p:nvGrpSpPr>
          <p:cNvPr name="Group 11" id="11"/>
          <p:cNvGrpSpPr/>
          <p:nvPr/>
        </p:nvGrpSpPr>
        <p:grpSpPr>
          <a:xfrm rot="0">
            <a:off x="731520" y="3499605"/>
            <a:ext cx="3403813" cy="642620"/>
            <a:chOff x="0" y="0"/>
            <a:chExt cx="4538418" cy="856827"/>
          </a:xfrm>
        </p:grpSpPr>
        <p:sp>
          <p:nvSpPr>
            <p:cNvPr name="TextBox 12" id="12"/>
            <p:cNvSpPr txBox="true"/>
            <p:nvPr/>
          </p:nvSpPr>
          <p:spPr>
            <a:xfrm rot="0">
              <a:off x="0" y="-38100"/>
              <a:ext cx="4538418" cy="462280"/>
            </a:xfrm>
            <a:prstGeom prst="rect">
              <a:avLst/>
            </a:prstGeom>
          </p:spPr>
          <p:txBody>
            <a:bodyPr anchor="t" rtlCol="false" tIns="0" lIns="0" bIns="0" rIns="0">
              <a:spAutoFit/>
            </a:bodyPr>
            <a:lstStyle/>
            <a:p>
              <a:pPr algn="ctr">
                <a:lnSpc>
                  <a:spcPts val="2940"/>
                </a:lnSpc>
              </a:pPr>
              <a:r>
                <a:rPr lang="en-US" sz="2100" spc="315">
                  <a:solidFill>
                    <a:srgbClr val="F2F4F3"/>
                  </a:solidFill>
                  <a:latin typeface="Anaktoria"/>
                </a:rPr>
                <a:t>SELF AWARENESS</a:t>
              </a:r>
              <a:r>
                <a:rPr lang="en-US" sz="2100" spc="315">
                  <a:solidFill>
                    <a:srgbClr val="F2F4F3"/>
                  </a:solidFill>
                  <a:latin typeface="Anaktoria"/>
                </a:rPr>
                <a:t> </a:t>
              </a:r>
            </a:p>
          </p:txBody>
        </p:sp>
        <p:sp>
          <p:nvSpPr>
            <p:cNvPr name="TextBox 13" id="13"/>
            <p:cNvSpPr txBox="true"/>
            <p:nvPr/>
          </p:nvSpPr>
          <p:spPr>
            <a:xfrm rot="0">
              <a:off x="0" y="512022"/>
              <a:ext cx="4538418" cy="344805"/>
            </a:xfrm>
            <a:prstGeom prst="rect">
              <a:avLst/>
            </a:prstGeom>
          </p:spPr>
          <p:txBody>
            <a:bodyPr anchor="t" rtlCol="false" tIns="0" lIns="0" bIns="0" rIns="0">
              <a:spAutoFit/>
            </a:bodyPr>
            <a:lstStyle/>
            <a:p>
              <a:pPr algn="ctr">
                <a:lnSpc>
                  <a:spcPts val="2250"/>
                </a:lnSpc>
              </a:pPr>
              <a:r>
                <a:rPr lang="en-US" sz="1500">
                  <a:solidFill>
                    <a:srgbClr val="F2F4F3"/>
                  </a:solidFill>
                  <a:latin typeface="Montserrat Light"/>
                </a:rPr>
                <a:t> </a:t>
              </a:r>
            </a:p>
          </p:txBody>
        </p:sp>
      </p:grpSp>
      <p:grpSp>
        <p:nvGrpSpPr>
          <p:cNvPr name="Group 14" id="14"/>
          <p:cNvGrpSpPr/>
          <p:nvPr/>
        </p:nvGrpSpPr>
        <p:grpSpPr>
          <a:xfrm rot="0">
            <a:off x="5293848" y="2995930"/>
            <a:ext cx="3403813" cy="661670"/>
            <a:chOff x="0" y="0"/>
            <a:chExt cx="4538418" cy="882227"/>
          </a:xfrm>
        </p:grpSpPr>
        <p:sp>
          <p:nvSpPr>
            <p:cNvPr name="TextBox 15" id="15"/>
            <p:cNvSpPr txBox="true"/>
            <p:nvPr/>
          </p:nvSpPr>
          <p:spPr>
            <a:xfrm rot="0">
              <a:off x="0" y="-38100"/>
              <a:ext cx="4538418" cy="462280"/>
            </a:xfrm>
            <a:prstGeom prst="rect">
              <a:avLst/>
            </a:prstGeom>
          </p:spPr>
          <p:txBody>
            <a:bodyPr anchor="t" rtlCol="false" tIns="0" lIns="0" bIns="0" rIns="0">
              <a:spAutoFit/>
            </a:bodyPr>
            <a:lstStyle/>
            <a:p>
              <a:pPr algn="ctr">
                <a:lnSpc>
                  <a:spcPts val="2940"/>
                </a:lnSpc>
              </a:pPr>
              <a:r>
                <a:rPr lang="en-US" sz="2100" spc="315">
                  <a:solidFill>
                    <a:srgbClr val="F2F4F3"/>
                  </a:solidFill>
                  <a:latin typeface="Anaktoria"/>
                </a:rPr>
                <a:t>SELF-MANAGEMENT</a:t>
              </a:r>
              <a:r>
                <a:rPr lang="en-US" sz="2100" spc="315">
                  <a:solidFill>
                    <a:srgbClr val="F2F4F3"/>
                  </a:solidFill>
                  <a:latin typeface="Anaktoria"/>
                </a:rPr>
                <a:t> </a:t>
              </a:r>
            </a:p>
          </p:txBody>
        </p:sp>
        <p:sp>
          <p:nvSpPr>
            <p:cNvPr name="TextBox 16" id="16"/>
            <p:cNvSpPr txBox="true"/>
            <p:nvPr/>
          </p:nvSpPr>
          <p:spPr>
            <a:xfrm rot="0">
              <a:off x="0" y="512022"/>
              <a:ext cx="4538418" cy="370205"/>
            </a:xfrm>
            <a:prstGeom prst="rect">
              <a:avLst/>
            </a:prstGeom>
          </p:spPr>
          <p:txBody>
            <a:bodyPr anchor="t" rtlCol="false" tIns="0" lIns="0" bIns="0" rIns="0">
              <a:spAutoFit/>
            </a:bodyPr>
            <a:lstStyle/>
            <a:p>
              <a:pPr algn="ctr">
                <a:lnSpc>
                  <a:spcPts val="2400"/>
                </a:lnSpc>
              </a:pPr>
            </a:p>
          </p:txBody>
        </p:sp>
      </p:grpSp>
      <p:grpSp>
        <p:nvGrpSpPr>
          <p:cNvPr name="Group 17" id="17"/>
          <p:cNvGrpSpPr/>
          <p:nvPr/>
        </p:nvGrpSpPr>
        <p:grpSpPr>
          <a:xfrm rot="0">
            <a:off x="965093" y="5392750"/>
            <a:ext cx="3403813" cy="725170"/>
            <a:chOff x="0" y="0"/>
            <a:chExt cx="4538418" cy="966893"/>
          </a:xfrm>
        </p:grpSpPr>
        <p:sp>
          <p:nvSpPr>
            <p:cNvPr name="TextBox 18" id="18"/>
            <p:cNvSpPr txBox="true"/>
            <p:nvPr/>
          </p:nvSpPr>
          <p:spPr>
            <a:xfrm rot="0">
              <a:off x="0" y="-47625"/>
              <a:ext cx="4538418" cy="452332"/>
            </a:xfrm>
            <a:prstGeom prst="rect">
              <a:avLst/>
            </a:prstGeom>
          </p:spPr>
          <p:txBody>
            <a:bodyPr anchor="t" rtlCol="false" tIns="0" lIns="0" bIns="0" rIns="0">
              <a:spAutoFit/>
            </a:bodyPr>
            <a:lstStyle/>
            <a:p>
              <a:pPr algn="ctr">
                <a:lnSpc>
                  <a:spcPts val="2800"/>
                </a:lnSpc>
              </a:pPr>
              <a:r>
                <a:rPr lang="en-US" sz="2000" spc="300">
                  <a:solidFill>
                    <a:srgbClr val="F2F4F3"/>
                  </a:solidFill>
                  <a:latin typeface="Anaktoria"/>
                </a:rPr>
                <a:t> SOCIAL AWARENESS </a:t>
              </a:r>
            </a:p>
          </p:txBody>
        </p:sp>
        <p:sp>
          <p:nvSpPr>
            <p:cNvPr name="TextBox 19" id="19"/>
            <p:cNvSpPr txBox="true"/>
            <p:nvPr/>
          </p:nvSpPr>
          <p:spPr>
            <a:xfrm rot="0">
              <a:off x="0" y="483023"/>
              <a:ext cx="4538418" cy="483870"/>
            </a:xfrm>
            <a:prstGeom prst="rect">
              <a:avLst/>
            </a:prstGeom>
          </p:spPr>
          <p:txBody>
            <a:bodyPr anchor="t" rtlCol="false" tIns="0" lIns="0" bIns="0" rIns="0">
              <a:spAutoFit/>
            </a:bodyPr>
            <a:lstStyle/>
            <a:p>
              <a:pPr algn="ctr">
                <a:lnSpc>
                  <a:spcPts val="3150"/>
                </a:lnSpc>
              </a:pPr>
            </a:p>
          </p:txBody>
        </p:sp>
      </p:grpSp>
      <p:grpSp>
        <p:nvGrpSpPr>
          <p:cNvPr name="Group 20" id="20"/>
          <p:cNvGrpSpPr/>
          <p:nvPr/>
        </p:nvGrpSpPr>
        <p:grpSpPr>
          <a:xfrm rot="0">
            <a:off x="5161173" y="4725365"/>
            <a:ext cx="3403813" cy="1109345"/>
            <a:chOff x="0" y="0"/>
            <a:chExt cx="4538418" cy="1479127"/>
          </a:xfrm>
        </p:grpSpPr>
        <p:sp>
          <p:nvSpPr>
            <p:cNvPr name="TextBox 21" id="21"/>
            <p:cNvSpPr txBox="true"/>
            <p:nvPr/>
          </p:nvSpPr>
          <p:spPr>
            <a:xfrm rot="0">
              <a:off x="0" y="-38100"/>
              <a:ext cx="4538418" cy="1084580"/>
            </a:xfrm>
            <a:prstGeom prst="rect">
              <a:avLst/>
            </a:prstGeom>
          </p:spPr>
          <p:txBody>
            <a:bodyPr anchor="t" rtlCol="false" tIns="0" lIns="0" bIns="0" rIns="0">
              <a:spAutoFit/>
            </a:bodyPr>
            <a:lstStyle/>
            <a:p>
              <a:pPr algn="ctr">
                <a:lnSpc>
                  <a:spcPts val="3359"/>
                </a:lnSpc>
              </a:pPr>
              <a:r>
                <a:rPr lang="en-US" sz="2400" spc="360">
                  <a:solidFill>
                    <a:srgbClr val="F2F4F3"/>
                  </a:solidFill>
                  <a:latin typeface="Anaktoria"/>
                </a:rPr>
                <a:t>  RELATIONSHIP MANAGEMENT </a:t>
              </a:r>
            </a:p>
          </p:txBody>
        </p:sp>
        <p:sp>
          <p:nvSpPr>
            <p:cNvPr name="TextBox 22" id="22"/>
            <p:cNvSpPr txBox="true"/>
            <p:nvPr/>
          </p:nvSpPr>
          <p:spPr>
            <a:xfrm rot="0">
              <a:off x="0" y="1134322"/>
              <a:ext cx="4538418" cy="344805"/>
            </a:xfrm>
            <a:prstGeom prst="rect">
              <a:avLst/>
            </a:prstGeom>
          </p:spPr>
          <p:txBody>
            <a:bodyPr anchor="t" rtlCol="false" tIns="0" lIns="0" bIns="0" rIns="0">
              <a:spAutoFit/>
            </a:bodyPr>
            <a:lstStyle/>
            <a:p>
              <a:pPr algn="ctr">
                <a:lnSpc>
                  <a:spcPts val="2250"/>
                </a:lnSpc>
              </a:pPr>
            </a:p>
          </p:txBody>
        </p:sp>
      </p:grpSp>
      <p:sp>
        <p:nvSpPr>
          <p:cNvPr name="TextBox 23" id="23"/>
          <p:cNvSpPr txBox="true"/>
          <p:nvPr/>
        </p:nvSpPr>
        <p:spPr>
          <a:xfrm rot="0">
            <a:off x="-90787" y="238330"/>
            <a:ext cx="9589735" cy="1323975"/>
          </a:xfrm>
          <a:prstGeom prst="rect">
            <a:avLst/>
          </a:prstGeom>
        </p:spPr>
        <p:txBody>
          <a:bodyPr anchor="t" rtlCol="false" tIns="0" lIns="0" bIns="0" rIns="0">
            <a:spAutoFit/>
          </a:bodyPr>
          <a:lstStyle/>
          <a:p>
            <a:pPr algn="ctr">
              <a:lnSpc>
                <a:spcPts val="5040"/>
              </a:lnSpc>
            </a:pPr>
            <a:r>
              <a:rPr lang="en-US" sz="4800">
                <a:solidFill>
                  <a:srgbClr val="000000"/>
                </a:solidFill>
                <a:latin typeface="Selima"/>
              </a:rPr>
              <a:t>THE 4 PILLARS OF EMOTIONAL INTELLIGENCE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DAD027brD5I</dc:identifier>
  <dcterms:modified xsi:type="dcterms:W3CDTF">2011-08-01T06:04:30Z</dcterms:modified>
  <cp:revision>1</cp:revision>
  <dc:title>Emotional Intelligence Vs cognitive intelligence</dc:title>
</cp:coreProperties>
</file>